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56" r:id="rId3"/>
    <p:sldId id="257" r:id="rId4"/>
    <p:sldId id="258" r:id="rId5"/>
    <p:sldId id="260" r:id="rId6"/>
    <p:sldId id="261" r:id="rId7"/>
    <p:sldId id="289" r:id="rId8"/>
    <p:sldId id="290" r:id="rId9"/>
    <p:sldId id="287" r:id="rId10"/>
    <p:sldId id="288" r:id="rId11"/>
    <p:sldId id="271" r:id="rId12"/>
    <p:sldId id="272" r:id="rId13"/>
    <p:sldId id="262" r:id="rId14"/>
    <p:sldId id="265" r:id="rId15"/>
    <p:sldId id="291" r:id="rId16"/>
    <p:sldId id="266" r:id="rId17"/>
    <p:sldId id="269" r:id="rId18"/>
    <p:sldId id="268" r:id="rId19"/>
    <p:sldId id="267" r:id="rId20"/>
    <p:sldId id="270" r:id="rId21"/>
    <p:sldId id="273" r:id="rId22"/>
    <p:sldId id="275" r:id="rId23"/>
    <p:sldId id="263" r:id="rId24"/>
    <p:sldId id="274" r:id="rId25"/>
    <p:sldId id="292" r:id="rId26"/>
    <p:sldId id="276" r:id="rId27"/>
    <p:sldId id="277" r:id="rId28"/>
    <p:sldId id="284" r:id="rId29"/>
    <p:sldId id="278" r:id="rId30"/>
    <p:sldId id="279" r:id="rId31"/>
    <p:sldId id="280" r:id="rId32"/>
    <p:sldId id="281" r:id="rId33"/>
    <p:sldId id="293" r:id="rId34"/>
    <p:sldId id="282" r:id="rId35"/>
    <p:sldId id="295" r:id="rId36"/>
    <p:sldId id="296" r:id="rId37"/>
    <p:sldId id="285" r:id="rId38"/>
    <p:sldId id="294" r:id="rId39"/>
    <p:sldId id="297" r:id="rId40"/>
    <p:sldId id="28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2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E7BBF-BD0C-43B0-A539-2718B4EB9A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925BE3-1BB4-4358-A673-07792AAF89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6DBDFEE-8EE5-419F-BF02-2258272928AB}"/>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EBA2AD33-969D-44EB-98F1-38A811FB86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0D87B8-BE80-4E3E-BC03-7DE875972527}"/>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649217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C65B2-BB39-40F0-BED0-B295978B37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9A93436-36CF-4918-B75C-C17E88053E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280A36D-356A-42AA-B5F3-AD0D11EEA8DE}"/>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C1E3D29-9491-4C97-ABC9-0099E69790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3C7888-F9A2-4C91-AE50-B7D5957D1D28}"/>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271517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F47F3F-4557-4D39-BC82-E8C5FC7662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37C98E-B6DE-493D-80BF-02F86435B6A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73760C-DF86-4030-8A98-7793E7F5C49C}"/>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AE139227-6FD2-44A8-BE07-4C60FE7C05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5E6F33-5F99-4CA7-B892-99925C2691DD}"/>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1111876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CE94B-3AB4-4343-BE8B-293C326ABD0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643294B-2E4C-43E9-B73B-56DBA8E22F0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F07222-6860-4619-84AC-E76509F41114}"/>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CFF221F-9C13-4B41-8144-7753BC8AE7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3A7807-CF4E-4B12-B1A9-23D27C2B1479}"/>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369314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011B9A-0FC6-448E-9A26-E803030904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8141D46-4297-44CB-8B77-1C796CFF2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487537-94DD-4FED-8B63-009452823491}"/>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D30AED7B-554F-4971-AD0D-32FA6897A9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96ADBD-FA4A-459A-BB54-D810C3A114C2}"/>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3744460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750B3-39B2-438B-9139-12C5B2863C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377621B-A960-44DF-B149-5AD355EB26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9529F5B-5668-4B5D-9D41-C562BB375B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28C67D9-A769-475E-95A9-FCE6D195E969}"/>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9BBD24DD-3506-4FEE-A924-A0AE66B8345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B20CDB-7361-449D-BEAD-7E338CAAE1FB}"/>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2710854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148CE-A211-4D81-B6A4-2649000465F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8F6C587-44B4-4514-B868-E3993FE627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AE66DB1-895F-4E7F-9A7D-EEDADC33024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1329D7-6A34-476F-B3BB-866DE6558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5EED1EE-FCDF-49E1-9BFA-E82077CB852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4710079-C05B-47BE-8E34-7D750C6E1253}"/>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891D5253-8B29-4A83-85CD-503E5AE61B9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CD3230-E3FC-4857-9644-4A28A474B7D6}"/>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177817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7A4DB-EC24-44AA-884F-EB1D715EC5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21CF3E-F88C-419E-B585-A9C087F9A243}"/>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4F92EE20-7548-4A4A-9BE1-FE365E0D1FE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2CF397-AF51-485B-8B48-AD6478307764}"/>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1503722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AFAA2B-D348-449C-ADF1-C7FF935910DA}"/>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24CAECAC-447C-4DFB-B05E-46DD96EB139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4EF9A5-E02B-458D-817F-C18648FA5F15}"/>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363889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9CA71-3501-4F6C-94FF-E35805281F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A60C8B-8FDC-4A35-9D61-0E765A1590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DF834B1-B9CA-4EA2-947E-E9C649B65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0B0A2C0-E9FA-493E-86BE-0A398B5214D3}"/>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58D1E09A-FDF6-4DC5-9E50-5A575728FF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C713C5-7342-4AB9-BAF2-49A2646D0325}"/>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2958755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25F17-F13E-41AA-9244-D7F0A6383A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DF6713-6681-4F36-A5E5-1E8A7799F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BACC01-74F5-4924-809C-CD6E94AA3E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489C7ED-6212-4A30-89BB-EBC8EFABC038}"/>
              </a:ext>
            </a:extLst>
          </p:cNvPr>
          <p:cNvSpPr>
            <a:spLocks noGrp="1"/>
          </p:cNvSpPr>
          <p:nvPr>
            <p:ph type="dt" sz="half" idx="10"/>
          </p:nvPr>
        </p:nvSpPr>
        <p:spPr/>
        <p:txBody>
          <a:bodyPr/>
          <a:lstStyle/>
          <a:p>
            <a:fld id="{4967D5A7-0C3F-4E1D-894B-A2B14050BB69}"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A84E938-B821-4F92-8C41-7096C6FE72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26A8F8-4B69-437C-85E1-0CF09EEBC0CF}"/>
              </a:ext>
            </a:extLst>
          </p:cNvPr>
          <p:cNvSpPr>
            <a:spLocks noGrp="1"/>
          </p:cNvSpPr>
          <p:nvPr>
            <p:ph type="sldNum" sz="quarter" idx="12"/>
          </p:nvPr>
        </p:nvSpPr>
        <p:spPr/>
        <p:txBody>
          <a:body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2638227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5AEBEEC-4860-4C86-9E1C-3A0E483B4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40E0C3-8F9D-4BD0-B146-D79B53741E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9C0E33-709B-4B4B-8434-F33AC90F92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7D5A7-0C3F-4E1D-894B-A2B14050BB69}"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AE2EBD11-9B27-4A44-B0E1-1B320281C5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9AA72F5-E24E-4A32-A651-9DCAB8347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6EE56-2862-49D8-B555-4439345CE9BB}" type="slidenum">
              <a:rPr lang="zh-CN" altLang="en-US" smtClean="0"/>
              <a:t>‹#›</a:t>
            </a:fld>
            <a:endParaRPr lang="zh-CN" altLang="en-US"/>
          </a:p>
        </p:txBody>
      </p:sp>
    </p:spTree>
    <p:extLst>
      <p:ext uri="{BB962C8B-B14F-4D97-AF65-F5344CB8AC3E}">
        <p14:creationId xmlns:p14="http://schemas.microsoft.com/office/powerpoint/2010/main" val="2403886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cnblogs.com/jiangyang/p/11422732.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nblogs.com/zwbg/p/6194470.html" TargetMode="Externa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hyperlink" Target="https://blog.csdn.net/ago_lei/article/details/88786176"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cnblogs.com/longjee/p/8675771.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cnblogs.com/riches/p/11912048.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nblogs.com/qfdy123/p/14331106.html"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hyperlink" Target="https://www.cnblogs.com/riches/p/11912048.html" TargetMode="External"/><Relationship Id="rId1" Type="http://schemas.openxmlformats.org/officeDocument/2006/relationships/slideLayout" Target="../slideLayouts/slideLayout2.xml"/><Relationship Id="rId4" Type="http://schemas.openxmlformats.org/officeDocument/2006/relationships/hyperlink" Target="https://blog.csdn.net/qq_34801169/article/details/8879193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webp"/><Relationship Id="rId2" Type="http://schemas.openxmlformats.org/officeDocument/2006/relationships/hyperlink" Target="https://blog.csdn.net/w7sss/article/details/117248618#%E4%B8%89%E8%89%B2%E6%A0%87%E8%AE%B0%E7%AE%97%E6%B3%95"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cnblogs.com/GrimMjx/p/12234564.html"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blog.csdn.net/qq_21118431/article/details/105294034?utm_medium=distribute.pc_relevant.none-task-blog-baidujs_baidulandingword-1&amp;spm=1001.2101.3001.4242" TargetMode="External"/><Relationship Id="rId2" Type="http://schemas.openxmlformats.org/officeDocument/2006/relationships/hyperlink" Target="https://www.cnblogs.com/ChengR/p/12892442.html"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jianshu.com/p/6ffc67a7c575" TargetMode="External"/><Relationship Id="rId2" Type="http://schemas.openxmlformats.org/officeDocument/2006/relationships/hyperlink" Target="https://blog.csdn.net/qq_42322103/article/details/105192185"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blog.csdn.net/qq_41723615/article/details/10437336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cnblogs.com/LangKeZ/p/11379593.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csdn.net/TZ845195485/article/details/103880954" TargetMode="External"/><Relationship Id="rId2" Type="http://schemas.openxmlformats.org/officeDocument/2006/relationships/hyperlink" Target="https://www.cnblogs.com/chhyan-dream/p/13858107.html" TargetMode="External"/><Relationship Id="rId1" Type="http://schemas.openxmlformats.org/officeDocument/2006/relationships/slideLayout" Target="../slideLayouts/slideLayout1.xml"/><Relationship Id="rId4" Type="http://schemas.openxmlformats.org/officeDocument/2006/relationships/hyperlink" Target="https://blog.csdn.net/g6U8W7p06dCO99fQ3/article/details/108633246?utm_medium=distribute.pc_relevant.none-task-blog-baidujs_title-0&amp;spm=1001.2101.3001.424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jianshu.com/p/3ca14ec823d7" TargetMode="External"/><Relationship Id="rId2" Type="http://schemas.openxmlformats.org/officeDocument/2006/relationships/hyperlink" Target="http://www.51gjie.com/java/553.html"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nblogs.com/yunche/p/9530927.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0.xml"/><Relationship Id="rId4" Type="http://schemas.openxmlformats.org/officeDocument/2006/relationships/hyperlink" Target="https://blog.csdn.net/qq_43012792/article/details/10738793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75511-7011-4D13-8D0E-27485BD6E8D3}"/>
              </a:ext>
            </a:extLst>
          </p:cNvPr>
          <p:cNvSpPr>
            <a:spLocks noGrp="1"/>
          </p:cNvSpPr>
          <p:nvPr>
            <p:ph type="ctrTitle"/>
          </p:nvPr>
        </p:nvSpPr>
        <p:spPr/>
        <p:txBody>
          <a:bodyPr/>
          <a:lstStyle/>
          <a:p>
            <a:r>
              <a:rPr lang="zh-CN" altLang="en-US" dirty="0"/>
              <a:t>浅谈</a:t>
            </a:r>
            <a:r>
              <a:rPr lang="en-US" altLang="zh-CN" dirty="0"/>
              <a:t>JVM</a:t>
            </a:r>
            <a:endParaRPr lang="zh-CN" altLang="en-US" dirty="0"/>
          </a:p>
        </p:txBody>
      </p:sp>
      <p:sp>
        <p:nvSpPr>
          <p:cNvPr id="3" name="副标题 2">
            <a:extLst>
              <a:ext uri="{FF2B5EF4-FFF2-40B4-BE49-F238E27FC236}">
                <a16:creationId xmlns:a16="http://schemas.microsoft.com/office/drawing/2014/main" id="{31A2E91A-788E-4EFA-985E-1E20767B621D}"/>
              </a:ext>
            </a:extLst>
          </p:cNvPr>
          <p:cNvSpPr>
            <a:spLocks noGrp="1"/>
          </p:cNvSpPr>
          <p:nvPr>
            <p:ph type="subTitle" idx="1"/>
          </p:nvPr>
        </p:nvSpPr>
        <p:spPr/>
        <p:txBody>
          <a:bodyPr/>
          <a:lstStyle/>
          <a:p>
            <a:r>
              <a:rPr lang="zh-CN" altLang="en-US" dirty="0"/>
              <a:t>周和兵  </a:t>
            </a:r>
            <a:r>
              <a:rPr lang="en-US" altLang="zh-CN" dirty="0"/>
              <a:t>2021/06/12</a:t>
            </a:r>
            <a:endParaRPr lang="zh-CN" altLang="en-US" dirty="0"/>
          </a:p>
        </p:txBody>
      </p:sp>
    </p:spTree>
    <p:extLst>
      <p:ext uri="{BB962C8B-B14F-4D97-AF65-F5344CB8AC3E}">
        <p14:creationId xmlns:p14="http://schemas.microsoft.com/office/powerpoint/2010/main" val="2113863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28B0A-B11F-4728-8B4A-27CE672E04E4}"/>
              </a:ext>
            </a:extLst>
          </p:cNvPr>
          <p:cNvSpPr>
            <a:spLocks noGrp="1"/>
          </p:cNvSpPr>
          <p:nvPr>
            <p:ph type="ctrTitle"/>
          </p:nvPr>
        </p:nvSpPr>
        <p:spPr>
          <a:xfrm>
            <a:off x="1524000" y="778715"/>
            <a:ext cx="9144000" cy="1286059"/>
          </a:xfrm>
        </p:spPr>
        <p:txBody>
          <a:bodyPr>
            <a:noAutofit/>
          </a:bodyPr>
          <a:lstStyle/>
          <a:p>
            <a:pPr algn="l"/>
            <a:r>
              <a:rPr lang="en-US" altLang="zh-CN" sz="3600" b="0" i="0" dirty="0">
                <a:solidFill>
                  <a:srgbClr val="4D4D4D"/>
                </a:solidFill>
                <a:effectLst/>
                <a:latin typeface="-apple-system"/>
              </a:rPr>
              <a:t>TLAB </a:t>
            </a:r>
            <a:br>
              <a:rPr lang="en-US" altLang="zh-CN" sz="3600" b="0" i="0" dirty="0">
                <a:solidFill>
                  <a:srgbClr val="4D4D4D"/>
                </a:solidFill>
                <a:effectLst/>
                <a:latin typeface="-apple-system"/>
              </a:rPr>
            </a:br>
            <a:r>
              <a:rPr lang="en-US" altLang="zh-CN" sz="1200" b="0" i="0" dirty="0" err="1">
                <a:solidFill>
                  <a:srgbClr val="4D4D4D"/>
                </a:solidFill>
                <a:effectLst/>
                <a:latin typeface="-apple-system"/>
              </a:rPr>
              <a:t>TLAB</a:t>
            </a:r>
            <a:r>
              <a:rPr lang="zh-CN" altLang="en-US" sz="1200" b="0" i="0" dirty="0">
                <a:solidFill>
                  <a:srgbClr val="4D4D4D"/>
                </a:solidFill>
                <a:effectLst/>
                <a:latin typeface="-apple-system"/>
              </a:rPr>
              <a:t>的全称是</a:t>
            </a:r>
            <a:r>
              <a:rPr lang="en-US" altLang="zh-CN" sz="1200" b="0" i="0" dirty="0">
                <a:solidFill>
                  <a:srgbClr val="4D4D4D"/>
                </a:solidFill>
                <a:effectLst/>
                <a:latin typeface="-apple-system"/>
              </a:rPr>
              <a:t>Thread Local Allocation Buffer</a:t>
            </a:r>
            <a:r>
              <a:rPr lang="zh-CN" altLang="en-US" sz="1200" b="0" i="0" dirty="0">
                <a:solidFill>
                  <a:srgbClr val="4D4D4D"/>
                </a:solidFill>
                <a:effectLst/>
                <a:latin typeface="-apple-system"/>
              </a:rPr>
              <a:t>，即线程本地分配缓存区，这是一个线程专用的内存分配区域。</a:t>
            </a:r>
            <a:br>
              <a:rPr lang="zh-CN" altLang="en-US" sz="1200" dirty="0"/>
            </a:br>
            <a:r>
              <a:rPr lang="zh-CN" altLang="en-US" sz="1200" b="0" i="0" dirty="0">
                <a:solidFill>
                  <a:srgbClr val="4D4D4D"/>
                </a:solidFill>
                <a:effectLst/>
                <a:latin typeface="-apple-system"/>
              </a:rPr>
              <a:t>由于对象一般会分配在堆上，而堆是全局共享的。因此在同一时间，可能会有多个线程在堆上申请空间。因此，每次对象分配都必须要进行同步（虚拟机采用</a:t>
            </a:r>
            <a:r>
              <a:rPr lang="en-US" altLang="zh-CN" sz="1200" b="0" i="0" dirty="0">
                <a:solidFill>
                  <a:srgbClr val="4D4D4D"/>
                </a:solidFill>
                <a:effectLst/>
                <a:latin typeface="-apple-system"/>
              </a:rPr>
              <a:t>CAS</a:t>
            </a:r>
            <a:r>
              <a:rPr lang="zh-CN" altLang="en-US" sz="1200" b="0" i="0" dirty="0">
                <a:solidFill>
                  <a:srgbClr val="4D4D4D"/>
                </a:solidFill>
                <a:effectLst/>
                <a:latin typeface="-apple-system"/>
              </a:rPr>
              <a:t>配上失败重试的方式保证更新操作的原子性），而在竞争激烈的场合分配的效率又会进一步下降。</a:t>
            </a:r>
            <a:r>
              <a:rPr lang="en-US" altLang="zh-CN" sz="1200" b="0" i="0" dirty="0">
                <a:solidFill>
                  <a:srgbClr val="4D4D4D"/>
                </a:solidFill>
                <a:effectLst/>
                <a:latin typeface="-apple-system"/>
              </a:rPr>
              <a:t>JVM</a:t>
            </a:r>
            <a:r>
              <a:rPr lang="zh-CN" altLang="en-US" sz="1200" b="0" i="0" dirty="0">
                <a:solidFill>
                  <a:srgbClr val="4D4D4D"/>
                </a:solidFill>
                <a:effectLst/>
                <a:latin typeface="-apple-system"/>
              </a:rPr>
              <a:t>使用</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来避免多线程冲突，在给对象分配内存时，每个线程使用自己的</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，这样可以避免线程同步，提高了对象分配的效率。</a:t>
            </a:r>
            <a:br>
              <a:rPr lang="zh-CN" altLang="en-US" sz="1200" dirty="0"/>
            </a:b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本身占用</a:t>
            </a:r>
            <a:r>
              <a:rPr lang="en-US" altLang="zh-CN" sz="1200" b="0" i="0" dirty="0" err="1">
                <a:solidFill>
                  <a:srgbClr val="4D4D4D"/>
                </a:solidFill>
                <a:effectLst/>
                <a:latin typeface="-apple-system"/>
              </a:rPr>
              <a:t>eEden</a:t>
            </a:r>
            <a:r>
              <a:rPr lang="zh-CN" altLang="en-US" sz="1200" b="0" i="0" dirty="0">
                <a:solidFill>
                  <a:srgbClr val="4D4D4D"/>
                </a:solidFill>
                <a:effectLst/>
                <a:latin typeface="-apple-system"/>
              </a:rPr>
              <a:t>区空间，在开启</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的情况下，虚拟机会为</a:t>
            </a:r>
            <a:r>
              <a:rPr lang="zh-CN" altLang="en-US" sz="1200" b="1" i="0" dirty="0">
                <a:solidFill>
                  <a:srgbClr val="4D4D4D"/>
                </a:solidFill>
                <a:effectLst/>
                <a:latin typeface="-apple-system"/>
              </a:rPr>
              <a:t>每个</a:t>
            </a:r>
            <a:r>
              <a:rPr lang="en-US" altLang="zh-CN" sz="1200" b="1" i="0" dirty="0">
                <a:solidFill>
                  <a:srgbClr val="4D4D4D"/>
                </a:solidFill>
                <a:effectLst/>
                <a:latin typeface="-apple-system"/>
              </a:rPr>
              <a:t>Java</a:t>
            </a:r>
            <a:r>
              <a:rPr lang="zh-CN" altLang="en-US" sz="1200" b="1" i="0" dirty="0">
                <a:solidFill>
                  <a:srgbClr val="4D4D4D"/>
                </a:solidFill>
                <a:effectLst/>
                <a:latin typeface="-apple-system"/>
              </a:rPr>
              <a:t>线程分配一块</a:t>
            </a:r>
            <a:r>
              <a:rPr lang="en-US" altLang="zh-CN" sz="1200" b="1" i="0" dirty="0">
                <a:solidFill>
                  <a:srgbClr val="4D4D4D"/>
                </a:solidFill>
                <a:effectLst/>
                <a:latin typeface="-apple-system"/>
              </a:rPr>
              <a:t>TLAB</a:t>
            </a:r>
            <a:r>
              <a:rPr lang="zh-CN" altLang="en-US" sz="1200" b="1" i="0" dirty="0">
                <a:solidFill>
                  <a:srgbClr val="4D4D4D"/>
                </a:solidFill>
                <a:effectLst/>
                <a:latin typeface="-apple-system"/>
              </a:rPr>
              <a:t>空间</a:t>
            </a:r>
            <a:r>
              <a:rPr lang="zh-CN" altLang="en-US" sz="1200" b="0" i="0" dirty="0">
                <a:solidFill>
                  <a:srgbClr val="4D4D4D"/>
                </a:solidFill>
                <a:effectLst/>
                <a:latin typeface="-apple-system"/>
              </a:rPr>
              <a:t>。参数</a:t>
            </a:r>
            <a:r>
              <a:rPr lang="en-US" altLang="zh-CN" sz="1200" b="0" i="0" dirty="0">
                <a:solidFill>
                  <a:srgbClr val="4D4D4D"/>
                </a:solidFill>
                <a:effectLst/>
                <a:latin typeface="-apple-system"/>
              </a:rPr>
              <a:t>-XX:+</a:t>
            </a:r>
            <a:r>
              <a:rPr lang="en-US" altLang="zh-CN" sz="1200" b="0" i="0" dirty="0" err="1">
                <a:solidFill>
                  <a:srgbClr val="4D4D4D"/>
                </a:solidFill>
                <a:effectLst/>
                <a:latin typeface="-apple-system"/>
              </a:rPr>
              <a:t>UseTLAB</a:t>
            </a:r>
            <a:r>
              <a:rPr lang="zh-CN" altLang="en-US" sz="1200" b="0" i="0" dirty="0">
                <a:solidFill>
                  <a:srgbClr val="4D4D4D"/>
                </a:solidFill>
                <a:effectLst/>
                <a:latin typeface="-apple-system"/>
              </a:rPr>
              <a:t>开启</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，默认是开启的。</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空间的内存非常小，缺省情况下仅占有整个</a:t>
            </a:r>
            <a:r>
              <a:rPr lang="en-US" altLang="zh-CN" sz="1200" b="0" i="0" dirty="0">
                <a:solidFill>
                  <a:srgbClr val="4D4D4D"/>
                </a:solidFill>
                <a:effectLst/>
                <a:latin typeface="-apple-system"/>
              </a:rPr>
              <a:t>Eden</a:t>
            </a:r>
            <a:r>
              <a:rPr lang="zh-CN" altLang="en-US" sz="1200" b="0" i="0" dirty="0">
                <a:solidFill>
                  <a:srgbClr val="4D4D4D"/>
                </a:solidFill>
                <a:effectLst/>
                <a:latin typeface="-apple-system"/>
              </a:rPr>
              <a:t>空间的</a:t>
            </a:r>
            <a:r>
              <a:rPr lang="en-US" altLang="zh-CN" sz="1200" b="0" i="0" dirty="0">
                <a:solidFill>
                  <a:srgbClr val="4D4D4D"/>
                </a:solidFill>
                <a:effectLst/>
                <a:latin typeface="-apple-system"/>
              </a:rPr>
              <a:t>1%</a:t>
            </a:r>
            <a:r>
              <a:rPr lang="zh-CN" altLang="en-US" sz="1200" b="0" i="0" dirty="0">
                <a:solidFill>
                  <a:srgbClr val="4D4D4D"/>
                </a:solidFill>
                <a:effectLst/>
                <a:latin typeface="-apple-system"/>
              </a:rPr>
              <a:t>，当然可以通过选项</a:t>
            </a:r>
            <a:r>
              <a:rPr lang="en-US" altLang="zh-CN" sz="1200" b="0" i="0" dirty="0">
                <a:solidFill>
                  <a:srgbClr val="4D4D4D"/>
                </a:solidFill>
                <a:effectLst/>
                <a:latin typeface="-apple-system"/>
              </a:rPr>
              <a:t>-</a:t>
            </a:r>
            <a:r>
              <a:rPr lang="en-US" altLang="zh-CN" sz="1200" b="0" i="0" dirty="0" err="1">
                <a:solidFill>
                  <a:srgbClr val="4D4D4D"/>
                </a:solidFill>
                <a:effectLst/>
                <a:latin typeface="-apple-system"/>
              </a:rPr>
              <a:t>XX:TLABWasteTargetPercent</a:t>
            </a:r>
            <a:r>
              <a:rPr lang="zh-CN" altLang="en-US" sz="1200" b="0" i="0" dirty="0">
                <a:solidFill>
                  <a:srgbClr val="4D4D4D"/>
                </a:solidFill>
                <a:effectLst/>
                <a:latin typeface="-apple-system"/>
              </a:rPr>
              <a:t>设置</a:t>
            </a:r>
            <a:r>
              <a:rPr lang="en-US" altLang="zh-CN" sz="1200" b="0" i="0" dirty="0">
                <a:solidFill>
                  <a:srgbClr val="4D4D4D"/>
                </a:solidFill>
                <a:effectLst/>
                <a:latin typeface="-apple-system"/>
              </a:rPr>
              <a:t>TLAB</a:t>
            </a:r>
            <a:r>
              <a:rPr lang="zh-CN" altLang="en-US" sz="1200" b="0" i="0" dirty="0">
                <a:solidFill>
                  <a:srgbClr val="4D4D4D"/>
                </a:solidFill>
                <a:effectLst/>
                <a:latin typeface="-apple-system"/>
              </a:rPr>
              <a:t>空间所占用</a:t>
            </a:r>
            <a:r>
              <a:rPr lang="en-US" altLang="zh-CN" sz="1200" b="0" i="0" dirty="0">
                <a:solidFill>
                  <a:srgbClr val="4D4D4D"/>
                </a:solidFill>
                <a:effectLst/>
                <a:latin typeface="-apple-system"/>
              </a:rPr>
              <a:t>Eden</a:t>
            </a:r>
            <a:r>
              <a:rPr lang="zh-CN" altLang="en-US" sz="1200" b="0" i="0" dirty="0">
                <a:solidFill>
                  <a:srgbClr val="4D4D4D"/>
                </a:solidFill>
                <a:effectLst/>
                <a:latin typeface="-apple-system"/>
              </a:rPr>
              <a:t>空间的百分比大小。</a:t>
            </a:r>
            <a:endParaRPr lang="zh-CN" altLang="en-US" sz="1200" dirty="0"/>
          </a:p>
        </p:txBody>
      </p:sp>
      <p:pic>
        <p:nvPicPr>
          <p:cNvPr id="5" name="图片 4">
            <a:extLst>
              <a:ext uri="{FF2B5EF4-FFF2-40B4-BE49-F238E27FC236}">
                <a16:creationId xmlns:a16="http://schemas.microsoft.com/office/drawing/2014/main" id="{11EC731C-930D-4CFC-B963-0CD9C19FDCE8}"/>
              </a:ext>
            </a:extLst>
          </p:cNvPr>
          <p:cNvPicPr>
            <a:picLocks noChangeAspect="1"/>
          </p:cNvPicPr>
          <p:nvPr/>
        </p:nvPicPr>
        <p:blipFill>
          <a:blip r:embed="rId2"/>
          <a:stretch>
            <a:fillRect/>
          </a:stretch>
        </p:blipFill>
        <p:spPr>
          <a:xfrm>
            <a:off x="1524000" y="2212259"/>
            <a:ext cx="9098986" cy="5139966"/>
          </a:xfrm>
          <a:prstGeom prst="rect">
            <a:avLst/>
          </a:prstGeom>
        </p:spPr>
      </p:pic>
    </p:spTree>
    <p:extLst>
      <p:ext uri="{BB962C8B-B14F-4D97-AF65-F5344CB8AC3E}">
        <p14:creationId xmlns:p14="http://schemas.microsoft.com/office/powerpoint/2010/main" val="319350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273BF-4B2C-4EC2-B5C4-3A5D02797DE4}"/>
              </a:ext>
            </a:extLst>
          </p:cNvPr>
          <p:cNvSpPr>
            <a:spLocks noGrp="1"/>
          </p:cNvSpPr>
          <p:nvPr>
            <p:ph type="title"/>
          </p:nvPr>
        </p:nvSpPr>
        <p:spPr/>
        <p:txBody>
          <a:bodyPr/>
          <a:lstStyle/>
          <a:p>
            <a:r>
              <a:rPr lang="en-US" altLang="zh-CN" b="1" i="0" u="none" strike="noStrike" dirty="0">
                <a:solidFill>
                  <a:srgbClr val="339900"/>
                </a:solidFill>
                <a:effectLst/>
                <a:latin typeface="PingFang SC"/>
                <a:hlinkClick r:id="rId2"/>
              </a:rPr>
              <a:t>JAVA</a:t>
            </a:r>
            <a:r>
              <a:rPr lang="zh-CN" altLang="en-US" b="1" i="0" u="none" strike="noStrike" dirty="0">
                <a:solidFill>
                  <a:srgbClr val="339900"/>
                </a:solidFill>
                <a:effectLst/>
                <a:latin typeface="PingFang SC"/>
                <a:hlinkClick r:id="rId2"/>
              </a:rPr>
              <a:t>对象结构</a:t>
            </a:r>
            <a:endParaRPr lang="zh-CN" altLang="en-US" dirty="0"/>
          </a:p>
        </p:txBody>
      </p:sp>
      <p:sp>
        <p:nvSpPr>
          <p:cNvPr id="3" name="内容占位符 2">
            <a:extLst>
              <a:ext uri="{FF2B5EF4-FFF2-40B4-BE49-F238E27FC236}">
                <a16:creationId xmlns:a16="http://schemas.microsoft.com/office/drawing/2014/main" id="{1E6AE82C-88AB-4DAF-A938-466397127B50}"/>
              </a:ext>
            </a:extLst>
          </p:cNvPr>
          <p:cNvSpPr>
            <a:spLocks noGrp="1"/>
          </p:cNvSpPr>
          <p:nvPr>
            <p:ph idx="1"/>
          </p:nvPr>
        </p:nvSpPr>
        <p:spPr/>
        <p:txBody>
          <a:bodyPr/>
          <a:lstStyle/>
          <a:p>
            <a:r>
              <a:rPr lang="zh-CN" altLang="en-US" sz="2000" b="0" i="0" dirty="0">
                <a:solidFill>
                  <a:srgbClr val="000000"/>
                </a:solidFill>
                <a:effectLst/>
                <a:latin typeface="PingFang SC"/>
              </a:rPr>
              <a:t>在</a:t>
            </a:r>
            <a:r>
              <a:rPr lang="en-US" altLang="zh-CN" sz="2000" b="0" i="0" dirty="0" err="1">
                <a:solidFill>
                  <a:srgbClr val="000000"/>
                </a:solidFill>
                <a:effectLst/>
                <a:latin typeface="PingFang SC"/>
              </a:rPr>
              <a:t>HotSpot</a:t>
            </a:r>
            <a:r>
              <a:rPr lang="zh-CN" altLang="en-US" sz="2000" b="0" i="0" dirty="0">
                <a:solidFill>
                  <a:srgbClr val="000000"/>
                </a:solidFill>
                <a:effectLst/>
                <a:latin typeface="PingFang SC"/>
              </a:rPr>
              <a:t>虚拟机中</a:t>
            </a:r>
            <a:r>
              <a:rPr lang="en-US" altLang="zh-CN" sz="2000" b="0" i="0" dirty="0">
                <a:solidFill>
                  <a:srgbClr val="000000"/>
                </a:solidFill>
                <a:effectLst/>
                <a:latin typeface="PingFang SC"/>
              </a:rPr>
              <a:t>,</a:t>
            </a:r>
            <a:r>
              <a:rPr lang="zh-CN" altLang="en-US" sz="2000" b="0" i="0" dirty="0">
                <a:solidFill>
                  <a:srgbClr val="000000"/>
                </a:solidFill>
                <a:effectLst/>
                <a:latin typeface="PingFang SC"/>
              </a:rPr>
              <a:t>对象在内存中存储的布局可以分为</a:t>
            </a:r>
            <a:r>
              <a:rPr lang="en-US" altLang="zh-CN" sz="2000" b="0" i="0" dirty="0">
                <a:solidFill>
                  <a:srgbClr val="000000"/>
                </a:solidFill>
                <a:effectLst/>
                <a:latin typeface="PingFang SC"/>
              </a:rPr>
              <a:t>3</a:t>
            </a:r>
            <a:r>
              <a:rPr lang="zh-CN" altLang="en-US" sz="2000" b="0" i="0" dirty="0">
                <a:solidFill>
                  <a:srgbClr val="000000"/>
                </a:solidFill>
                <a:effectLst/>
                <a:latin typeface="PingFang SC"/>
              </a:rPr>
              <a:t>块区域：对象头（</a:t>
            </a:r>
            <a:r>
              <a:rPr lang="en-US" altLang="zh-CN" sz="2000" b="0" i="0" dirty="0">
                <a:solidFill>
                  <a:srgbClr val="000000"/>
                </a:solidFill>
                <a:effectLst/>
                <a:latin typeface="PingFang SC"/>
              </a:rPr>
              <a:t>Header</a:t>
            </a:r>
            <a:r>
              <a:rPr lang="zh-CN" altLang="en-US" sz="2000" b="0" i="0" dirty="0">
                <a:solidFill>
                  <a:srgbClr val="000000"/>
                </a:solidFill>
                <a:effectLst/>
                <a:latin typeface="PingFang SC"/>
              </a:rPr>
              <a:t>），实例数据（</a:t>
            </a:r>
            <a:r>
              <a:rPr lang="en-US" altLang="zh-CN" sz="2000" b="0" i="0" dirty="0">
                <a:solidFill>
                  <a:srgbClr val="000000"/>
                </a:solidFill>
                <a:effectLst/>
                <a:latin typeface="PingFang SC"/>
              </a:rPr>
              <a:t>Instance Data</a:t>
            </a:r>
            <a:r>
              <a:rPr lang="zh-CN" altLang="en-US" sz="2000" b="0" i="0" dirty="0">
                <a:solidFill>
                  <a:srgbClr val="000000"/>
                </a:solidFill>
                <a:effectLst/>
                <a:latin typeface="PingFang SC"/>
              </a:rPr>
              <a:t>）和对象填充（</a:t>
            </a:r>
            <a:r>
              <a:rPr lang="en-US" altLang="zh-CN" sz="2000" b="0" i="0" dirty="0">
                <a:solidFill>
                  <a:srgbClr val="000000"/>
                </a:solidFill>
                <a:effectLst/>
                <a:latin typeface="PingFang SC"/>
              </a:rPr>
              <a:t>Padding</a:t>
            </a:r>
            <a:r>
              <a:rPr lang="zh-CN" altLang="en-US" sz="2000" b="0" i="0" dirty="0">
                <a:solidFill>
                  <a:srgbClr val="000000"/>
                </a:solidFill>
                <a:effectLst/>
                <a:latin typeface="PingFang SC"/>
              </a:rPr>
              <a:t>）</a:t>
            </a:r>
            <a:endParaRPr lang="en-US" altLang="zh-CN" sz="2000" b="0" i="0" dirty="0">
              <a:solidFill>
                <a:srgbClr val="000000"/>
              </a:solidFill>
              <a:effectLst/>
              <a:latin typeface="PingFang SC"/>
            </a:endParaRPr>
          </a:p>
          <a:p>
            <a:endParaRPr lang="en-US" altLang="zh-CN" b="0" i="0" dirty="0">
              <a:solidFill>
                <a:srgbClr val="000000"/>
              </a:solidFill>
              <a:effectLst/>
              <a:latin typeface="PingFang SC"/>
            </a:endParaRPr>
          </a:p>
        </p:txBody>
      </p:sp>
      <p:sp>
        <p:nvSpPr>
          <p:cNvPr id="4" name="AutoShape 2">
            <a:extLst>
              <a:ext uri="{FF2B5EF4-FFF2-40B4-BE49-F238E27FC236}">
                <a16:creationId xmlns:a16="http://schemas.microsoft.com/office/drawing/2014/main" id="{899EFCFB-9A8A-4395-ADC6-0134099432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a:extLst>
              <a:ext uri="{FF2B5EF4-FFF2-40B4-BE49-F238E27FC236}">
                <a16:creationId xmlns:a16="http://schemas.microsoft.com/office/drawing/2014/main" id="{17DC701B-381D-4701-9DCB-81432D0171A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a:extLst>
              <a:ext uri="{FF2B5EF4-FFF2-40B4-BE49-F238E27FC236}">
                <a16:creationId xmlns:a16="http://schemas.microsoft.com/office/drawing/2014/main" id="{0DFA9446-D78F-43E9-9886-EA8512AA562A}"/>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3AA4CD1E-4CE5-4EED-A1C8-C1590B144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34" y="2506662"/>
            <a:ext cx="8956215" cy="4351338"/>
          </a:xfrm>
          <a:prstGeom prst="rect">
            <a:avLst/>
          </a:prstGeom>
        </p:spPr>
      </p:pic>
    </p:spTree>
    <p:extLst>
      <p:ext uri="{BB962C8B-B14F-4D97-AF65-F5344CB8AC3E}">
        <p14:creationId xmlns:p14="http://schemas.microsoft.com/office/powerpoint/2010/main" val="76019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85734-2647-45E8-A877-D9B619E03D71}"/>
              </a:ext>
            </a:extLst>
          </p:cNvPr>
          <p:cNvSpPr>
            <a:spLocks noGrp="1"/>
          </p:cNvSpPr>
          <p:nvPr>
            <p:ph type="title"/>
          </p:nvPr>
        </p:nvSpPr>
        <p:spPr/>
        <p:txBody>
          <a:bodyPr/>
          <a:lstStyle/>
          <a:p>
            <a:r>
              <a:rPr lang="zh-CN" altLang="en-US" b="1" i="0" dirty="0">
                <a:solidFill>
                  <a:srgbClr val="000000"/>
                </a:solidFill>
                <a:effectLst/>
                <a:latin typeface="PingFang SC"/>
              </a:rPr>
              <a:t>锁的膨胀过程如下：</a:t>
            </a:r>
            <a:endParaRPr lang="zh-CN" altLang="en-US" dirty="0"/>
          </a:p>
        </p:txBody>
      </p:sp>
      <p:pic>
        <p:nvPicPr>
          <p:cNvPr id="11266" name="Picture 2">
            <a:extLst>
              <a:ext uri="{FF2B5EF4-FFF2-40B4-BE49-F238E27FC236}">
                <a16:creationId xmlns:a16="http://schemas.microsoft.com/office/drawing/2014/main" id="{61333056-F138-4C18-881B-D45EDF7CEC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3461" y="1556574"/>
            <a:ext cx="10686612" cy="462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3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9E82E-7911-4D51-9E49-6541A319AEB5}"/>
              </a:ext>
            </a:extLst>
          </p:cNvPr>
          <p:cNvSpPr>
            <a:spLocks noGrp="1"/>
          </p:cNvSpPr>
          <p:nvPr>
            <p:ph type="ctrTitle"/>
          </p:nvPr>
        </p:nvSpPr>
        <p:spPr>
          <a:xfrm>
            <a:off x="5280837" y="552894"/>
            <a:ext cx="6811926" cy="574158"/>
          </a:xfrm>
        </p:spPr>
        <p:txBody>
          <a:bodyPr>
            <a:normAutofit fontScale="90000"/>
          </a:bodyPr>
          <a:lstStyle/>
          <a:p>
            <a:r>
              <a:rPr lang="en-US" altLang="zh-CN" sz="3600" b="1" i="0" dirty="0">
                <a:solidFill>
                  <a:srgbClr val="393939"/>
                </a:solidFill>
                <a:effectLst/>
                <a:latin typeface="PingFang SC"/>
              </a:rPr>
              <a:t>java</a:t>
            </a:r>
            <a:r>
              <a:rPr lang="zh-CN" altLang="en-US" sz="3600" b="1" i="0" dirty="0">
                <a:solidFill>
                  <a:srgbClr val="393939"/>
                </a:solidFill>
                <a:effectLst/>
                <a:latin typeface="PingFang SC"/>
              </a:rPr>
              <a:t>虚拟机的基本结构</a:t>
            </a:r>
            <a:endParaRPr lang="zh-CN" altLang="en-US" sz="3600" dirty="0"/>
          </a:p>
        </p:txBody>
      </p:sp>
      <p:sp>
        <p:nvSpPr>
          <p:cNvPr id="4" name="AutoShape 2">
            <a:extLst>
              <a:ext uri="{FF2B5EF4-FFF2-40B4-BE49-F238E27FC236}">
                <a16:creationId xmlns:a16="http://schemas.microsoft.com/office/drawing/2014/main" id="{195F43E6-1F0F-4E33-9CD9-B1A2755C5F5B}"/>
              </a:ext>
            </a:extLst>
          </p:cNvPr>
          <p:cNvSpPr>
            <a:spLocks noGrp="1" noChangeAspect="1" noChangeArrowheads="1"/>
          </p:cNvSpPr>
          <p:nvPr>
            <p:ph type="subTitle" idx="1"/>
          </p:nvPr>
        </p:nvSpPr>
        <p:spPr bwMode="auto">
          <a:xfrm>
            <a:off x="5691962" y="1679945"/>
            <a:ext cx="5883349" cy="48546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endParaRPr lang="en-US" altLang="zh-CN" dirty="0">
              <a:hlinkClick r:id="rId2"/>
            </a:endParaRPr>
          </a:p>
          <a:p>
            <a:endParaRPr lang="en-US" altLang="zh-CN" dirty="0">
              <a:hlinkClick r:id="rId2"/>
            </a:endParaRPr>
          </a:p>
        </p:txBody>
      </p:sp>
      <p:sp>
        <p:nvSpPr>
          <p:cNvPr id="5" name="AutoShape 4">
            <a:extLst>
              <a:ext uri="{FF2B5EF4-FFF2-40B4-BE49-F238E27FC236}">
                <a16:creationId xmlns:a16="http://schemas.microsoft.com/office/drawing/2014/main" id="{F0865EEF-618A-4BEB-95A4-7D7D7FD882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80" name="Picture 8">
            <a:extLst>
              <a:ext uri="{FF2B5EF4-FFF2-40B4-BE49-F238E27FC236}">
                <a16:creationId xmlns:a16="http://schemas.microsoft.com/office/drawing/2014/main" id="{3E9818E3-254D-48EC-8D40-0139C9F70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01" y="1019175"/>
            <a:ext cx="4889536" cy="45148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B186B603-E844-490E-BBFC-3E4DAA988C88}"/>
              </a:ext>
            </a:extLst>
          </p:cNvPr>
          <p:cNvSpPr txBox="1"/>
          <p:nvPr/>
        </p:nvSpPr>
        <p:spPr>
          <a:xfrm>
            <a:off x="5511059" y="1033432"/>
            <a:ext cx="5251341" cy="2308324"/>
          </a:xfrm>
          <a:prstGeom prst="rect">
            <a:avLst/>
          </a:prstGeom>
          <a:noFill/>
        </p:spPr>
        <p:txBody>
          <a:bodyPr wrap="square">
            <a:spAutoFit/>
          </a:bodyPr>
          <a:lstStyle/>
          <a:p>
            <a:r>
              <a:rPr lang="zh-CN" altLang="en-US" dirty="0">
                <a:hlinkClick r:id="rId4"/>
              </a:rPr>
              <a:t>https://blog.csdn.net/ago_lei/article/details/88786176</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 </a:t>
            </a:r>
          </a:p>
        </p:txBody>
      </p:sp>
      <p:pic>
        <p:nvPicPr>
          <p:cNvPr id="6" name="图片 5">
            <a:extLst>
              <a:ext uri="{FF2B5EF4-FFF2-40B4-BE49-F238E27FC236}">
                <a16:creationId xmlns:a16="http://schemas.microsoft.com/office/drawing/2014/main" id="{7F6AE5F1-D9A6-4AEE-8549-05CAE11B48EE}"/>
              </a:ext>
            </a:extLst>
          </p:cNvPr>
          <p:cNvPicPr>
            <a:picLocks noChangeAspect="1"/>
          </p:cNvPicPr>
          <p:nvPr/>
        </p:nvPicPr>
        <p:blipFill>
          <a:blip r:embed="rId5"/>
          <a:stretch>
            <a:fillRect/>
          </a:stretch>
        </p:blipFill>
        <p:spPr>
          <a:xfrm>
            <a:off x="5211617" y="1833441"/>
            <a:ext cx="6769973" cy="4636259"/>
          </a:xfrm>
          <a:prstGeom prst="rect">
            <a:avLst/>
          </a:prstGeom>
        </p:spPr>
      </p:pic>
    </p:spTree>
    <p:extLst>
      <p:ext uri="{BB962C8B-B14F-4D97-AF65-F5344CB8AC3E}">
        <p14:creationId xmlns:p14="http://schemas.microsoft.com/office/powerpoint/2010/main" val="684441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0D6E47-81BA-46D4-9006-665D2E9D3B62}"/>
              </a:ext>
            </a:extLst>
          </p:cNvPr>
          <p:cNvSpPr>
            <a:spLocks noGrp="1"/>
          </p:cNvSpPr>
          <p:nvPr>
            <p:ph type="title"/>
          </p:nvPr>
        </p:nvSpPr>
        <p:spPr/>
        <p:txBody>
          <a:bodyPr/>
          <a:lstStyle/>
          <a:p>
            <a:r>
              <a:rPr lang="en-US" altLang="zh-CN" b="1" i="0" dirty="0">
                <a:solidFill>
                  <a:srgbClr val="222226"/>
                </a:solidFill>
                <a:effectLst/>
                <a:latin typeface="PingFang SC"/>
              </a:rPr>
              <a:t>JVM </a:t>
            </a:r>
            <a:r>
              <a:rPr lang="zh-CN" altLang="en-US" b="1" i="0" dirty="0">
                <a:solidFill>
                  <a:srgbClr val="222226"/>
                </a:solidFill>
                <a:effectLst/>
                <a:latin typeface="PingFang SC"/>
              </a:rPr>
              <a:t>内存结构</a:t>
            </a:r>
            <a:r>
              <a:rPr lang="en-US" altLang="zh-CN" b="1" i="0" dirty="0">
                <a:solidFill>
                  <a:srgbClr val="222226"/>
                </a:solidFill>
                <a:effectLst/>
                <a:latin typeface="PingFang SC"/>
              </a:rPr>
              <a:t>|1.7 1.8 </a:t>
            </a:r>
            <a:r>
              <a:rPr lang="zh-CN" altLang="en-US" b="1" i="0" dirty="0">
                <a:solidFill>
                  <a:srgbClr val="222226"/>
                </a:solidFill>
                <a:effectLst/>
                <a:latin typeface="PingFang SC"/>
              </a:rPr>
              <a:t>区别详解</a:t>
            </a:r>
            <a:br>
              <a:rPr lang="zh-CN" altLang="en-US" b="1" i="0" dirty="0">
                <a:solidFill>
                  <a:srgbClr val="222226"/>
                </a:solidFill>
                <a:effectLst/>
                <a:latin typeface="PingFang SC"/>
              </a:rPr>
            </a:br>
            <a:endParaRPr lang="zh-CN" altLang="en-US" dirty="0"/>
          </a:p>
        </p:txBody>
      </p:sp>
      <p:pic>
        <p:nvPicPr>
          <p:cNvPr id="5122" name="Picture 2">
            <a:extLst>
              <a:ext uri="{FF2B5EF4-FFF2-40B4-BE49-F238E27FC236}">
                <a16:creationId xmlns:a16="http://schemas.microsoft.com/office/drawing/2014/main" id="{100F9545-B01F-4D02-BD7E-5AD8291161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4686" y="1825625"/>
            <a:ext cx="94778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37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92963-49DD-43BF-A528-D11818775BFB}"/>
              </a:ext>
            </a:extLst>
          </p:cNvPr>
          <p:cNvSpPr>
            <a:spLocks noGrp="1"/>
          </p:cNvSpPr>
          <p:nvPr>
            <p:ph type="title"/>
          </p:nvPr>
        </p:nvSpPr>
        <p:spPr>
          <a:xfrm>
            <a:off x="791005" y="141585"/>
            <a:ext cx="5208639" cy="430654"/>
          </a:xfrm>
        </p:spPr>
        <p:txBody>
          <a:bodyPr>
            <a:normAutofit fontScale="90000"/>
          </a:bodyPr>
          <a:lstStyle/>
          <a:p>
            <a:r>
              <a:rPr lang="zh-CN" altLang="en-US" dirty="0"/>
              <a:t>执行引擎：了解就好</a:t>
            </a:r>
          </a:p>
        </p:txBody>
      </p:sp>
      <p:pic>
        <p:nvPicPr>
          <p:cNvPr id="6" name="图片 5">
            <a:extLst>
              <a:ext uri="{FF2B5EF4-FFF2-40B4-BE49-F238E27FC236}">
                <a16:creationId xmlns:a16="http://schemas.microsoft.com/office/drawing/2014/main" id="{090608FD-9269-4DF2-B308-E94173ACCD00}"/>
              </a:ext>
            </a:extLst>
          </p:cNvPr>
          <p:cNvPicPr>
            <a:picLocks noChangeAspect="1"/>
          </p:cNvPicPr>
          <p:nvPr/>
        </p:nvPicPr>
        <p:blipFill>
          <a:blip r:embed="rId2"/>
          <a:stretch>
            <a:fillRect/>
          </a:stretch>
        </p:blipFill>
        <p:spPr>
          <a:xfrm>
            <a:off x="679440" y="841334"/>
            <a:ext cx="7792034" cy="2480648"/>
          </a:xfrm>
          <a:prstGeom prst="rect">
            <a:avLst/>
          </a:prstGeom>
        </p:spPr>
      </p:pic>
      <p:pic>
        <p:nvPicPr>
          <p:cNvPr id="8" name="图片 7">
            <a:extLst>
              <a:ext uri="{FF2B5EF4-FFF2-40B4-BE49-F238E27FC236}">
                <a16:creationId xmlns:a16="http://schemas.microsoft.com/office/drawing/2014/main" id="{204D4572-C760-4E7C-9AA6-201216AA1BC4}"/>
              </a:ext>
            </a:extLst>
          </p:cNvPr>
          <p:cNvPicPr>
            <a:picLocks noChangeAspect="1"/>
          </p:cNvPicPr>
          <p:nvPr/>
        </p:nvPicPr>
        <p:blipFill>
          <a:blip r:embed="rId3"/>
          <a:stretch>
            <a:fillRect/>
          </a:stretch>
        </p:blipFill>
        <p:spPr>
          <a:xfrm>
            <a:off x="737911" y="3536019"/>
            <a:ext cx="9125810" cy="3024064"/>
          </a:xfrm>
          <a:prstGeom prst="rect">
            <a:avLst/>
          </a:prstGeom>
        </p:spPr>
      </p:pic>
    </p:spTree>
    <p:extLst>
      <p:ext uri="{BB962C8B-B14F-4D97-AF65-F5344CB8AC3E}">
        <p14:creationId xmlns:p14="http://schemas.microsoft.com/office/powerpoint/2010/main" val="507392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3397D-1D17-44E5-987C-1592B0261B41}"/>
              </a:ext>
            </a:extLst>
          </p:cNvPr>
          <p:cNvSpPr>
            <a:spLocks noGrp="1"/>
          </p:cNvSpPr>
          <p:nvPr>
            <p:ph type="title"/>
          </p:nvPr>
        </p:nvSpPr>
        <p:spPr/>
        <p:txBody>
          <a:bodyPr/>
          <a:lstStyle/>
          <a:p>
            <a:r>
              <a:rPr lang="zh-CN" altLang="en-US" b="1" i="0" dirty="0">
                <a:solidFill>
                  <a:srgbClr val="4F4F4F"/>
                </a:solidFill>
                <a:effectLst/>
                <a:latin typeface="PingFang SC"/>
              </a:rPr>
              <a:t>栈帧的内部结构</a:t>
            </a:r>
            <a:endParaRPr lang="zh-CN" altLang="en-US" dirty="0"/>
          </a:p>
        </p:txBody>
      </p:sp>
      <p:pic>
        <p:nvPicPr>
          <p:cNvPr id="6146" name="Picture 2" descr="在这里插入图片描述">
            <a:extLst>
              <a:ext uri="{FF2B5EF4-FFF2-40B4-BE49-F238E27FC236}">
                <a16:creationId xmlns:a16="http://schemas.microsoft.com/office/drawing/2014/main" id="{0BC32B98-5396-4791-9D17-B6A6A12757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950" y="1690688"/>
            <a:ext cx="6365382" cy="31337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F5A0FBB-7251-4546-98FF-9861699E6988}"/>
              </a:ext>
            </a:extLst>
          </p:cNvPr>
          <p:cNvSpPr txBox="1"/>
          <p:nvPr/>
        </p:nvSpPr>
        <p:spPr>
          <a:xfrm>
            <a:off x="1537855" y="4993574"/>
            <a:ext cx="6941127" cy="2031325"/>
          </a:xfrm>
          <a:prstGeom prst="rect">
            <a:avLst/>
          </a:prstGeom>
          <a:noFill/>
        </p:spPr>
        <p:txBody>
          <a:bodyPr wrap="square">
            <a:spAutoFit/>
          </a:bodyPr>
          <a:lstStyle/>
          <a:p>
            <a:r>
              <a:rPr lang="zh-CN" altLang="en-US" dirty="0">
                <a:solidFill>
                  <a:srgbClr val="4D4D4D"/>
                </a:solidFill>
                <a:latin typeface="-apple-system"/>
              </a:rPr>
              <a:t>将</a:t>
            </a:r>
            <a:r>
              <a:rPr lang="en-US" altLang="zh-CN" dirty="0">
                <a:solidFill>
                  <a:srgbClr val="4D4D4D"/>
                </a:solidFill>
                <a:latin typeface="-apple-system"/>
              </a:rPr>
              <a:t>java</a:t>
            </a:r>
            <a:r>
              <a:rPr lang="zh-CN" altLang="en-US" dirty="0">
                <a:solidFill>
                  <a:srgbClr val="4D4D4D"/>
                </a:solidFill>
                <a:latin typeface="-apple-system"/>
              </a:rPr>
              <a:t>改成字节码</a:t>
            </a:r>
            <a:r>
              <a:rPr lang="zh-CN" altLang="en-US" b="0" i="0" dirty="0">
                <a:solidFill>
                  <a:srgbClr val="4D4D4D"/>
                </a:solidFill>
                <a:effectLst/>
                <a:latin typeface="-apple-system"/>
              </a:rPr>
              <a:t>查看栈的运算：</a:t>
            </a:r>
            <a:endParaRPr lang="en-US" altLang="zh-CN" b="0" i="0" dirty="0">
              <a:solidFill>
                <a:srgbClr val="4D4D4D"/>
              </a:solidFill>
              <a:effectLst/>
              <a:latin typeface="-apple-system"/>
            </a:endParaRPr>
          </a:p>
          <a:p>
            <a:r>
              <a:rPr lang="en-US" altLang="zh-CN" b="0" i="0" dirty="0">
                <a:solidFill>
                  <a:srgbClr val="4D4D4D"/>
                </a:solidFill>
                <a:effectLst/>
                <a:latin typeface="-apple-system"/>
              </a:rPr>
              <a:t>1</a:t>
            </a:r>
            <a:r>
              <a:rPr lang="zh-CN" altLang="en-US" b="0" i="0" dirty="0">
                <a:solidFill>
                  <a:srgbClr val="4D4D4D"/>
                </a:solidFill>
                <a:effectLst/>
                <a:latin typeface="-apple-system"/>
              </a:rPr>
              <a:t>：使用</a:t>
            </a:r>
            <a:r>
              <a:rPr lang="en-US" altLang="zh-CN" b="0" i="0" dirty="0" err="1">
                <a:solidFill>
                  <a:srgbClr val="4D4D4D"/>
                </a:solidFill>
                <a:effectLst/>
                <a:latin typeface="-apple-system"/>
              </a:rPr>
              <a:t>javap</a:t>
            </a:r>
            <a:r>
              <a:rPr lang="en-US" altLang="zh-CN" b="0" i="0" dirty="0">
                <a:solidFill>
                  <a:srgbClr val="4D4D4D"/>
                </a:solidFill>
                <a:effectLst/>
                <a:latin typeface="-apple-system"/>
              </a:rPr>
              <a:t> </a:t>
            </a:r>
            <a:r>
              <a:rPr lang="zh-CN" altLang="en-US" b="0" i="0" dirty="0">
                <a:solidFill>
                  <a:srgbClr val="4D4D4D"/>
                </a:solidFill>
                <a:effectLst/>
                <a:latin typeface="-apple-system"/>
              </a:rPr>
              <a:t>命令反编译</a:t>
            </a:r>
            <a:r>
              <a:rPr lang="en-US" altLang="zh-CN" b="0" i="0" dirty="0">
                <a:solidFill>
                  <a:srgbClr val="4D4D4D"/>
                </a:solidFill>
                <a:effectLst/>
                <a:latin typeface="-apple-system"/>
              </a:rPr>
              <a:t>class</a:t>
            </a:r>
            <a:r>
              <a:rPr lang="zh-CN" altLang="en-US" b="0" i="0" dirty="0">
                <a:solidFill>
                  <a:srgbClr val="4D4D4D"/>
                </a:solidFill>
                <a:effectLst/>
                <a:latin typeface="-apple-system"/>
              </a:rPr>
              <a:t>文件： </a:t>
            </a:r>
            <a:r>
              <a:rPr lang="en-US" altLang="zh-CN" b="0" i="0" dirty="0" err="1">
                <a:solidFill>
                  <a:srgbClr val="4D4D4D"/>
                </a:solidFill>
                <a:effectLst/>
                <a:latin typeface="-apple-system"/>
              </a:rPr>
              <a:t>javap</a:t>
            </a:r>
            <a:r>
              <a:rPr lang="en-US" altLang="zh-CN" b="0" i="0" dirty="0">
                <a:solidFill>
                  <a:srgbClr val="4D4D4D"/>
                </a:solidFill>
                <a:effectLst/>
                <a:latin typeface="-apple-system"/>
              </a:rPr>
              <a:t> -v </a:t>
            </a:r>
            <a:r>
              <a:rPr lang="zh-CN" altLang="en-US" b="0" i="0" dirty="0">
                <a:solidFill>
                  <a:srgbClr val="4D4D4D"/>
                </a:solidFill>
                <a:effectLst/>
                <a:latin typeface="-apple-system"/>
              </a:rPr>
              <a:t>类名</a:t>
            </a:r>
            <a:r>
              <a:rPr lang="en-US" altLang="zh-CN" b="0" i="0" dirty="0">
                <a:solidFill>
                  <a:srgbClr val="4D4D4D"/>
                </a:solidFill>
                <a:effectLst/>
                <a:latin typeface="-apple-system"/>
              </a:rPr>
              <a:t>.class  </a:t>
            </a:r>
            <a:r>
              <a:rPr lang="zh-CN" altLang="en-US" b="0" i="0" dirty="0">
                <a:solidFill>
                  <a:srgbClr val="4D4D4D"/>
                </a:solidFill>
                <a:effectLst/>
                <a:latin typeface="-apple-system"/>
              </a:rPr>
              <a:t>可以获取到 </a:t>
            </a:r>
            <a:endParaRPr lang="en-US" altLang="zh-CN" b="0" i="0" dirty="0">
              <a:solidFill>
                <a:srgbClr val="4D4D4D"/>
              </a:solidFill>
              <a:effectLst/>
              <a:latin typeface="-apple-system"/>
            </a:endParaRPr>
          </a:p>
          <a:p>
            <a:r>
              <a:rPr lang="en-US" altLang="zh-CN" dirty="0">
                <a:solidFill>
                  <a:srgbClr val="4D4D4D"/>
                </a:solidFill>
                <a:latin typeface="-apple-system"/>
              </a:rPr>
              <a:t>2</a:t>
            </a:r>
            <a:r>
              <a:rPr lang="zh-CN" altLang="en-US" dirty="0">
                <a:solidFill>
                  <a:srgbClr val="4D4D4D"/>
                </a:solidFill>
                <a:latin typeface="-apple-system"/>
              </a:rPr>
              <a:t>：</a:t>
            </a:r>
            <a:r>
              <a:rPr lang="zh-CN" altLang="en-US" b="0" i="0" dirty="0">
                <a:solidFill>
                  <a:srgbClr val="4D4D4D"/>
                </a:solidFill>
                <a:effectLst/>
                <a:latin typeface="-apple-system"/>
              </a:rPr>
              <a:t>可以通过</a:t>
            </a:r>
            <a:r>
              <a:rPr lang="en-US" altLang="zh-CN" b="0" i="0" dirty="0">
                <a:solidFill>
                  <a:srgbClr val="4D4D4D"/>
                </a:solidFill>
                <a:effectLst/>
                <a:latin typeface="-apple-system"/>
              </a:rPr>
              <a:t>idea</a:t>
            </a:r>
            <a:r>
              <a:rPr lang="zh-CN" altLang="en-US" b="0" i="0" dirty="0">
                <a:solidFill>
                  <a:srgbClr val="4D4D4D"/>
                </a:solidFill>
                <a:effectLst/>
                <a:latin typeface="-apple-system"/>
              </a:rPr>
              <a:t>安装 </a:t>
            </a:r>
            <a:r>
              <a:rPr lang="en-US" altLang="zh-CN" b="0" i="0" dirty="0" err="1">
                <a:solidFill>
                  <a:srgbClr val="4D4D4D"/>
                </a:solidFill>
                <a:effectLst/>
                <a:latin typeface="-apple-system"/>
              </a:rPr>
              <a:t>jclasslib</a:t>
            </a:r>
            <a:r>
              <a:rPr lang="en-US" altLang="zh-CN" b="0" i="0" dirty="0">
                <a:solidFill>
                  <a:srgbClr val="4D4D4D"/>
                </a:solidFill>
                <a:effectLst/>
                <a:latin typeface="-apple-system"/>
              </a:rPr>
              <a:t> </a:t>
            </a:r>
            <a:r>
              <a:rPr lang="zh-CN" altLang="en-US" b="0" i="0" dirty="0">
                <a:solidFill>
                  <a:srgbClr val="4D4D4D"/>
                </a:solidFill>
                <a:effectLst/>
                <a:latin typeface="-apple-system"/>
              </a:rPr>
              <a:t>插件进行相关信息查看：如下列</a:t>
            </a:r>
            <a:endParaRPr lang="en-US" altLang="zh-CN" b="0" i="0" dirty="0">
              <a:solidFill>
                <a:srgbClr val="4D4D4D"/>
              </a:solidFill>
              <a:effectLst/>
              <a:latin typeface="-apple-system"/>
            </a:endParaRPr>
          </a:p>
          <a:p>
            <a:r>
              <a:rPr lang="en-US" altLang="zh-CN" dirty="0">
                <a:solidFill>
                  <a:srgbClr val="4D4D4D"/>
                </a:solidFill>
                <a:latin typeface="-apple-system"/>
              </a:rPr>
              <a:t>…</a:t>
            </a:r>
            <a:r>
              <a:rPr lang="zh-CN" altLang="en-US" dirty="0">
                <a:solidFill>
                  <a:srgbClr val="4D4D4D"/>
                </a:solidFill>
                <a:latin typeface="-apple-system"/>
              </a:rPr>
              <a:t>研究下栈的各种溢出的示例</a:t>
            </a:r>
            <a:endParaRPr lang="en-US" altLang="zh-CN" dirty="0">
              <a:solidFill>
                <a:srgbClr val="4D4D4D"/>
              </a:solidFill>
              <a:latin typeface="-apple-system"/>
            </a:endParaRPr>
          </a:p>
          <a:p>
            <a:r>
              <a:rPr lang="en-US" altLang="zh-CN" dirty="0">
                <a:solidFill>
                  <a:srgbClr val="333333"/>
                </a:solidFill>
                <a:latin typeface="PingFang SC"/>
                <a:hlinkClick r:id="rId3"/>
              </a:rPr>
              <a:t>Java</a:t>
            </a:r>
            <a:r>
              <a:rPr lang="zh-CN" altLang="en-US" dirty="0">
                <a:solidFill>
                  <a:srgbClr val="333333"/>
                </a:solidFill>
                <a:latin typeface="PingFang SC"/>
                <a:hlinkClick r:id="rId3"/>
              </a:rPr>
              <a:t>字节码指令收集大全</a:t>
            </a:r>
            <a:r>
              <a:rPr lang="en-US" altLang="zh-CN" b="0" i="0" u="none" strike="noStrike" dirty="0">
                <a:solidFill>
                  <a:srgbClr val="333333"/>
                </a:solidFill>
                <a:effectLst/>
                <a:latin typeface="PingFang SC"/>
                <a:hlinkClick r:id="rId3"/>
              </a:rPr>
              <a:t>https://www.cnblogs.com/longjee/p/8675771.html</a:t>
            </a:r>
            <a:r>
              <a:rPr lang="en-US" altLang="zh-CN" b="0" i="0" u="none" strike="noStrike" dirty="0">
                <a:solidFill>
                  <a:srgbClr val="333333"/>
                </a:solidFill>
                <a:effectLst/>
                <a:latin typeface="PingFang SC"/>
              </a:rPr>
              <a:t> </a:t>
            </a:r>
            <a:endParaRPr lang="zh-CN" altLang="en-US" b="0" i="0" dirty="0">
              <a:solidFill>
                <a:srgbClr val="333333"/>
              </a:solidFill>
              <a:effectLst/>
              <a:latin typeface="PingFang SC"/>
            </a:endParaRPr>
          </a:p>
          <a:p>
            <a:endParaRPr lang="zh-CN" altLang="en-US" dirty="0"/>
          </a:p>
        </p:txBody>
      </p:sp>
      <p:pic>
        <p:nvPicPr>
          <p:cNvPr id="4" name="图片 3">
            <a:extLst>
              <a:ext uri="{FF2B5EF4-FFF2-40B4-BE49-F238E27FC236}">
                <a16:creationId xmlns:a16="http://schemas.microsoft.com/office/drawing/2014/main" id="{99CE9FA4-389A-47F4-8E9F-7E7068DF31E0}"/>
              </a:ext>
            </a:extLst>
          </p:cNvPr>
          <p:cNvPicPr>
            <a:picLocks noChangeAspect="1"/>
          </p:cNvPicPr>
          <p:nvPr/>
        </p:nvPicPr>
        <p:blipFill>
          <a:blip r:embed="rId4"/>
          <a:stretch>
            <a:fillRect/>
          </a:stretch>
        </p:blipFill>
        <p:spPr>
          <a:xfrm>
            <a:off x="7161817" y="560438"/>
            <a:ext cx="4526415" cy="3775588"/>
          </a:xfrm>
          <a:prstGeom prst="rect">
            <a:avLst/>
          </a:prstGeom>
        </p:spPr>
      </p:pic>
    </p:spTree>
    <p:extLst>
      <p:ext uri="{BB962C8B-B14F-4D97-AF65-F5344CB8AC3E}">
        <p14:creationId xmlns:p14="http://schemas.microsoft.com/office/powerpoint/2010/main" val="3306866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0D6E7-7738-438A-B97E-00F215BFB159}"/>
              </a:ext>
            </a:extLst>
          </p:cNvPr>
          <p:cNvSpPr>
            <a:spLocks noGrp="1"/>
          </p:cNvSpPr>
          <p:nvPr>
            <p:ph type="title"/>
          </p:nvPr>
        </p:nvSpPr>
        <p:spPr/>
        <p:txBody>
          <a:bodyPr>
            <a:normAutofit/>
          </a:bodyPr>
          <a:lstStyle/>
          <a:p>
            <a:r>
              <a:rPr lang="en-US" altLang="zh-CN" b="1" i="0" dirty="0">
                <a:solidFill>
                  <a:srgbClr val="222226"/>
                </a:solidFill>
                <a:effectLst/>
                <a:latin typeface="PingFang SC"/>
              </a:rPr>
              <a:t>Java</a:t>
            </a:r>
            <a:r>
              <a:rPr lang="zh-CN" altLang="en-US" b="1" i="0" dirty="0">
                <a:solidFill>
                  <a:srgbClr val="222226"/>
                </a:solidFill>
                <a:effectLst/>
                <a:latin typeface="PingFang SC"/>
              </a:rPr>
              <a:t>虚拟机</a:t>
            </a:r>
            <a:r>
              <a:rPr lang="en-US" altLang="zh-CN" b="1" i="0" dirty="0">
                <a:solidFill>
                  <a:srgbClr val="222226"/>
                </a:solidFill>
                <a:effectLst/>
                <a:latin typeface="PingFang SC"/>
              </a:rPr>
              <a:t>--</a:t>
            </a:r>
            <a:r>
              <a:rPr lang="zh-CN" altLang="en-US" b="1" i="0" dirty="0">
                <a:solidFill>
                  <a:srgbClr val="222226"/>
                </a:solidFill>
                <a:effectLst/>
                <a:latin typeface="PingFang SC"/>
              </a:rPr>
              <a:t>方法区</a:t>
            </a:r>
            <a:br>
              <a:rPr lang="en-US" altLang="zh-CN" b="1" i="0" dirty="0">
                <a:solidFill>
                  <a:srgbClr val="222226"/>
                </a:solidFill>
                <a:effectLst/>
                <a:latin typeface="PingFang SC"/>
              </a:rPr>
            </a:br>
            <a:r>
              <a:rPr lang="zh-CN" altLang="en-US" sz="2200" b="1" i="0" dirty="0">
                <a:solidFill>
                  <a:srgbClr val="222226"/>
                </a:solidFill>
                <a:effectLst/>
                <a:latin typeface="PingFang SC"/>
              </a:rPr>
              <a:t>重点在于区分出来方法区，堆，栈的区别和使用</a:t>
            </a:r>
            <a:endParaRPr lang="zh-CN" altLang="en-US" sz="2200" dirty="0"/>
          </a:p>
        </p:txBody>
      </p:sp>
      <p:pic>
        <p:nvPicPr>
          <p:cNvPr id="9218" name="Picture 2" descr="这里写图片描述">
            <a:extLst>
              <a:ext uri="{FF2B5EF4-FFF2-40B4-BE49-F238E27FC236}">
                <a16:creationId xmlns:a16="http://schemas.microsoft.com/office/drawing/2014/main" id="{09D4AF21-04DC-4227-8D7D-791D1861F7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078" y="1843438"/>
            <a:ext cx="7504444" cy="3845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03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C06BFD-2E24-4E06-8804-78780FE2ACD5}"/>
              </a:ext>
            </a:extLst>
          </p:cNvPr>
          <p:cNvSpPr>
            <a:spLocks noGrp="1"/>
          </p:cNvSpPr>
          <p:nvPr>
            <p:ph type="title"/>
          </p:nvPr>
        </p:nvSpPr>
        <p:spPr/>
        <p:txBody>
          <a:bodyPr>
            <a:normAutofit/>
          </a:bodyPr>
          <a:lstStyle/>
          <a:p>
            <a:r>
              <a:rPr lang="zh-CN" altLang="en-US" b="1" i="0" dirty="0">
                <a:solidFill>
                  <a:srgbClr val="4F4F4F"/>
                </a:solidFill>
                <a:effectLst/>
                <a:latin typeface="PingFang SC"/>
              </a:rPr>
              <a:t>栈、堆、方法区的交互关系</a:t>
            </a:r>
            <a:endParaRPr lang="zh-CN" altLang="en-US" dirty="0"/>
          </a:p>
        </p:txBody>
      </p:sp>
      <p:pic>
        <p:nvPicPr>
          <p:cNvPr id="8194" name="Picture 2">
            <a:extLst>
              <a:ext uri="{FF2B5EF4-FFF2-40B4-BE49-F238E27FC236}">
                <a16:creationId xmlns:a16="http://schemas.microsoft.com/office/drawing/2014/main" id="{EB11003E-7984-44A8-8575-CFB7CCB2F7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318" y="1769423"/>
            <a:ext cx="4637314" cy="440754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4E994A6-8995-4D6B-A5BC-B7AB9E123CE1}"/>
              </a:ext>
            </a:extLst>
          </p:cNvPr>
          <p:cNvSpPr txBox="1"/>
          <p:nvPr/>
        </p:nvSpPr>
        <p:spPr>
          <a:xfrm>
            <a:off x="1709901" y="6311900"/>
            <a:ext cx="3396489" cy="369332"/>
          </a:xfrm>
          <a:prstGeom prst="rect">
            <a:avLst/>
          </a:prstGeom>
          <a:noFill/>
        </p:spPr>
        <p:txBody>
          <a:bodyPr wrap="square">
            <a:spAutoFit/>
          </a:bodyPr>
          <a:lstStyle/>
          <a:p>
            <a:r>
              <a:rPr lang="zh-CN" altLang="en-US" b="0" i="0" dirty="0">
                <a:solidFill>
                  <a:srgbClr val="4D4D4D"/>
                </a:solidFill>
                <a:effectLst/>
                <a:latin typeface="-apple-system"/>
              </a:rPr>
              <a:t>下面就涉及了对象的访问定位</a:t>
            </a:r>
            <a:endParaRPr lang="zh-CN" altLang="en-US" dirty="0"/>
          </a:p>
        </p:txBody>
      </p:sp>
      <p:pic>
        <p:nvPicPr>
          <p:cNvPr id="8196" name="Picture 4">
            <a:extLst>
              <a:ext uri="{FF2B5EF4-FFF2-40B4-BE49-F238E27FC236}">
                <a16:creationId xmlns:a16="http://schemas.microsoft.com/office/drawing/2014/main" id="{B7C4BED2-0814-44A4-97B9-7678CCF64A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9" y="1935678"/>
            <a:ext cx="6721434" cy="429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75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56E7E-A9FB-4948-ACCE-B73C787CC567}"/>
              </a:ext>
            </a:extLst>
          </p:cNvPr>
          <p:cNvSpPr>
            <a:spLocks noGrp="1"/>
          </p:cNvSpPr>
          <p:nvPr>
            <p:ph type="title"/>
          </p:nvPr>
        </p:nvSpPr>
        <p:spPr>
          <a:xfrm>
            <a:off x="838200" y="439386"/>
            <a:ext cx="10515600" cy="1050967"/>
          </a:xfrm>
        </p:spPr>
        <p:txBody>
          <a:bodyPr>
            <a:normAutofit fontScale="90000"/>
          </a:bodyPr>
          <a:lstStyle/>
          <a:p>
            <a:br>
              <a:rPr lang="zh-CN" altLang="en-US" b="0" i="0" dirty="0">
                <a:solidFill>
                  <a:srgbClr val="4D4D4D"/>
                </a:solidFill>
                <a:effectLst/>
                <a:latin typeface="-apple-system"/>
              </a:rPr>
            </a:br>
            <a:r>
              <a:rPr lang="zh-CN" altLang="en-US" sz="3300" b="0" i="0" dirty="0">
                <a:solidFill>
                  <a:srgbClr val="4D4D4D"/>
                </a:solidFill>
                <a:effectLst/>
                <a:latin typeface="-apple-system"/>
              </a:rPr>
              <a:t> </a:t>
            </a:r>
            <a:r>
              <a:rPr lang="en-US" altLang="zh-CN" sz="3300" b="0" i="0" dirty="0">
                <a:solidFill>
                  <a:srgbClr val="4D4D4D"/>
                </a:solidFill>
                <a:effectLst/>
                <a:latin typeface="-apple-system"/>
              </a:rPr>
              <a:t> </a:t>
            </a:r>
            <a:r>
              <a:rPr lang="zh-CN" altLang="en-US" sz="3300" b="0" i="0" dirty="0">
                <a:solidFill>
                  <a:srgbClr val="4D4D4D"/>
                </a:solidFill>
                <a:effectLst/>
                <a:latin typeface="-apple-system"/>
              </a:rPr>
              <a:t>对象的访问定位</a:t>
            </a:r>
            <a:br>
              <a:rPr lang="zh-CN" altLang="en-US" b="0" i="0" dirty="0">
                <a:solidFill>
                  <a:srgbClr val="4D4D4D"/>
                </a:solidFill>
                <a:effectLst/>
                <a:latin typeface="-apple-system"/>
              </a:rPr>
            </a:br>
            <a:endParaRPr lang="zh-CN" altLang="en-US" dirty="0"/>
          </a:p>
        </p:txBody>
      </p:sp>
      <p:sp>
        <p:nvSpPr>
          <p:cNvPr id="3" name="内容占位符 2">
            <a:extLst>
              <a:ext uri="{FF2B5EF4-FFF2-40B4-BE49-F238E27FC236}">
                <a16:creationId xmlns:a16="http://schemas.microsoft.com/office/drawing/2014/main" id="{7CAC553C-1C1C-4E61-896F-7359F577F630}"/>
              </a:ext>
            </a:extLst>
          </p:cNvPr>
          <p:cNvSpPr>
            <a:spLocks noGrp="1"/>
          </p:cNvSpPr>
          <p:nvPr>
            <p:ph idx="1"/>
          </p:nvPr>
        </p:nvSpPr>
        <p:spPr>
          <a:xfrm>
            <a:off x="838200" y="1825625"/>
            <a:ext cx="2552205" cy="4351338"/>
          </a:xfrm>
        </p:spPr>
        <p:txBody>
          <a:bodyPr/>
          <a:lstStyle/>
          <a:p>
            <a:r>
              <a:rPr lang="zh-CN" altLang="en-US" b="0" i="0" dirty="0">
                <a:solidFill>
                  <a:srgbClr val="4D4D4D"/>
                </a:solidFill>
                <a:effectLst/>
                <a:latin typeface="-apple-system"/>
              </a:rPr>
              <a:t>主流的访问方式有两种：</a:t>
            </a: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①</a:t>
            </a:r>
            <a:r>
              <a:rPr lang="en-US" altLang="zh-CN" b="0" i="0" dirty="0">
                <a:solidFill>
                  <a:srgbClr val="4D4D4D"/>
                </a:solidFill>
                <a:effectLst/>
                <a:latin typeface="-apple-system"/>
              </a:rPr>
              <a:t>.  </a:t>
            </a:r>
            <a:r>
              <a:rPr lang="zh-CN" altLang="en-US" b="0" i="0" dirty="0">
                <a:solidFill>
                  <a:srgbClr val="4D4D4D"/>
                </a:solidFill>
                <a:effectLst/>
                <a:latin typeface="-apple-system"/>
              </a:rPr>
              <a:t>使用句柄</a:t>
            </a:r>
          </a:p>
          <a:p>
            <a:pPr algn="l"/>
            <a:r>
              <a:rPr lang="zh-CN" altLang="en-US" b="0" i="0" dirty="0">
                <a:solidFill>
                  <a:srgbClr val="4D4D4D"/>
                </a:solidFill>
                <a:effectLst/>
                <a:latin typeface="-apple-system"/>
              </a:rPr>
              <a:t>②</a:t>
            </a:r>
            <a:r>
              <a:rPr lang="en-US" altLang="zh-CN" b="0" i="0" dirty="0">
                <a:solidFill>
                  <a:srgbClr val="4D4D4D"/>
                </a:solidFill>
                <a:effectLst/>
                <a:latin typeface="-apple-system"/>
              </a:rPr>
              <a:t>.  </a:t>
            </a:r>
            <a:r>
              <a:rPr lang="zh-CN" altLang="en-US" b="0" i="0" dirty="0">
                <a:solidFill>
                  <a:srgbClr val="4D4D4D"/>
                </a:solidFill>
                <a:effectLst/>
                <a:latin typeface="-apple-system"/>
              </a:rPr>
              <a:t>直接指针</a:t>
            </a:r>
          </a:p>
          <a:p>
            <a:endParaRPr lang="zh-CN" altLang="en-US" dirty="0"/>
          </a:p>
        </p:txBody>
      </p:sp>
      <p:pic>
        <p:nvPicPr>
          <p:cNvPr id="7170" name="Picture 2">
            <a:extLst>
              <a:ext uri="{FF2B5EF4-FFF2-40B4-BE49-F238E27FC236}">
                <a16:creationId xmlns:a16="http://schemas.microsoft.com/office/drawing/2014/main" id="{953A50DB-82BB-42C9-927E-44F3667D3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714" y="1181894"/>
            <a:ext cx="60960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8B06748-0F4B-4286-AE8C-068918AE4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714" y="4001294"/>
            <a:ext cx="60960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237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69F87-6A7C-4FF6-96DC-37F677358A1C}"/>
              </a:ext>
            </a:extLst>
          </p:cNvPr>
          <p:cNvSpPr>
            <a:spLocks noGrp="1"/>
          </p:cNvSpPr>
          <p:nvPr>
            <p:ph type="ctrTitle"/>
          </p:nvPr>
        </p:nvSpPr>
        <p:spPr/>
        <p:txBody>
          <a:bodyPr/>
          <a:lstStyle/>
          <a:p>
            <a:r>
              <a:rPr lang="zh-CN" altLang="en-US" b="0" i="0" u="none" strike="noStrike" dirty="0">
                <a:solidFill>
                  <a:srgbClr val="333333"/>
                </a:solidFill>
                <a:effectLst/>
                <a:latin typeface="PingFang SC"/>
                <a:hlinkClick r:id="rId2"/>
              </a:rPr>
              <a:t>什么是</a:t>
            </a:r>
            <a:r>
              <a:rPr lang="en-US" altLang="zh-CN" b="0" i="0" u="none" strike="noStrike" dirty="0">
                <a:solidFill>
                  <a:srgbClr val="333333"/>
                </a:solidFill>
                <a:effectLst/>
                <a:latin typeface="PingFang SC"/>
                <a:hlinkClick r:id="rId2"/>
              </a:rPr>
              <a:t>JVM</a:t>
            </a:r>
            <a:br>
              <a:rPr lang="en-US" altLang="zh-CN" b="0" i="0" dirty="0">
                <a:solidFill>
                  <a:srgbClr val="333333"/>
                </a:solidFill>
                <a:effectLst/>
                <a:latin typeface="PingFang SC"/>
              </a:rPr>
            </a:br>
            <a:endParaRPr lang="zh-CN" altLang="en-US" dirty="0"/>
          </a:p>
        </p:txBody>
      </p:sp>
      <p:sp>
        <p:nvSpPr>
          <p:cNvPr id="3" name="副标题 2">
            <a:extLst>
              <a:ext uri="{FF2B5EF4-FFF2-40B4-BE49-F238E27FC236}">
                <a16:creationId xmlns:a16="http://schemas.microsoft.com/office/drawing/2014/main" id="{926F62BE-6FF3-493E-ACF1-C9477CC7A188}"/>
              </a:ext>
            </a:extLst>
          </p:cNvPr>
          <p:cNvSpPr>
            <a:spLocks noGrp="1"/>
          </p:cNvSpPr>
          <p:nvPr>
            <p:ph type="subTitle" idx="1"/>
          </p:nvPr>
        </p:nvSpPr>
        <p:spPr/>
        <p:txBody>
          <a:bodyPr>
            <a:normAutofit fontScale="77500" lnSpcReduction="20000"/>
          </a:bodyPr>
          <a:lstStyle/>
          <a:p>
            <a:pPr algn="l"/>
            <a:r>
              <a:rPr lang="en-US" altLang="zh-CN" b="0" i="0" dirty="0">
                <a:solidFill>
                  <a:srgbClr val="333333"/>
                </a:solidFill>
                <a:effectLst/>
                <a:latin typeface="PingFang SC"/>
              </a:rPr>
              <a:t>JVM</a:t>
            </a:r>
            <a:r>
              <a:rPr lang="zh-CN" altLang="en-US" b="0" i="0" dirty="0">
                <a:solidFill>
                  <a:srgbClr val="333333"/>
                </a:solidFill>
                <a:effectLst/>
                <a:latin typeface="PingFang SC"/>
              </a:rPr>
              <a:t>是</a:t>
            </a:r>
            <a:r>
              <a:rPr lang="en-US" altLang="zh-CN" b="0" i="0" dirty="0">
                <a:solidFill>
                  <a:srgbClr val="333333"/>
                </a:solidFill>
                <a:effectLst/>
                <a:latin typeface="PingFang SC"/>
              </a:rPr>
              <a:t>Java Virtual Machine</a:t>
            </a:r>
            <a:r>
              <a:rPr lang="zh-CN" altLang="en-US" b="0" i="0" dirty="0">
                <a:solidFill>
                  <a:srgbClr val="333333"/>
                </a:solidFill>
                <a:effectLst/>
                <a:latin typeface="PingFang SC"/>
              </a:rPr>
              <a:t>（</a:t>
            </a:r>
            <a:r>
              <a:rPr lang="en-US" altLang="zh-CN" b="0" i="0" dirty="0">
                <a:solidFill>
                  <a:srgbClr val="333333"/>
                </a:solidFill>
                <a:effectLst/>
                <a:latin typeface="PingFang SC"/>
              </a:rPr>
              <a:t>Java</a:t>
            </a:r>
            <a:r>
              <a:rPr lang="zh-CN" altLang="en-US" b="0" i="0" dirty="0">
                <a:solidFill>
                  <a:srgbClr val="333333"/>
                </a:solidFill>
                <a:effectLst/>
                <a:latin typeface="PingFang SC"/>
              </a:rPr>
              <a:t>虚拟机）的缩写，</a:t>
            </a:r>
            <a:r>
              <a:rPr lang="en-US" altLang="zh-CN" b="0" i="0" dirty="0">
                <a:solidFill>
                  <a:srgbClr val="333333"/>
                </a:solidFill>
                <a:effectLst/>
                <a:latin typeface="PingFang SC"/>
              </a:rPr>
              <a:t>JVM</a:t>
            </a:r>
            <a:r>
              <a:rPr lang="zh-CN" altLang="en-US" b="0" i="0" dirty="0">
                <a:solidFill>
                  <a:srgbClr val="333333"/>
                </a:solidFill>
                <a:effectLst/>
                <a:latin typeface="PingFang SC"/>
              </a:rPr>
              <a:t>是一种用于计算设备的规范，它是一个虚构出来的计算机，是通过在实际的计算机上仿真模拟各种计算机功能来实现的。</a:t>
            </a:r>
          </a:p>
          <a:p>
            <a:pPr algn="l"/>
            <a:r>
              <a:rPr lang="zh-CN" altLang="en-US" b="0" i="0" dirty="0">
                <a:solidFill>
                  <a:srgbClr val="333333"/>
                </a:solidFill>
                <a:effectLst/>
                <a:latin typeface="PingFang SC"/>
              </a:rPr>
              <a:t>　　引入</a:t>
            </a:r>
            <a:r>
              <a:rPr lang="en-US" altLang="zh-CN" b="0" i="0" dirty="0">
                <a:solidFill>
                  <a:srgbClr val="333333"/>
                </a:solidFill>
                <a:effectLst/>
                <a:latin typeface="PingFang SC"/>
              </a:rPr>
              <a:t>Java</a:t>
            </a:r>
            <a:r>
              <a:rPr lang="zh-CN" altLang="en-US" b="0" i="0" dirty="0">
                <a:solidFill>
                  <a:srgbClr val="333333"/>
                </a:solidFill>
                <a:effectLst/>
                <a:latin typeface="PingFang SC"/>
              </a:rPr>
              <a:t>语言虚拟机后，</a:t>
            </a:r>
            <a:r>
              <a:rPr lang="en-US" altLang="zh-CN" b="0" i="0" dirty="0">
                <a:solidFill>
                  <a:srgbClr val="333333"/>
                </a:solidFill>
                <a:effectLst/>
                <a:latin typeface="PingFang SC"/>
              </a:rPr>
              <a:t>Java</a:t>
            </a:r>
            <a:r>
              <a:rPr lang="zh-CN" altLang="en-US" b="0" i="0" dirty="0">
                <a:solidFill>
                  <a:srgbClr val="333333"/>
                </a:solidFill>
                <a:effectLst/>
                <a:latin typeface="PingFang SC"/>
              </a:rPr>
              <a:t>语言在不同平台上运行时不需要重新编译。</a:t>
            </a:r>
            <a:r>
              <a:rPr lang="en-US" altLang="zh-CN" b="0" i="0" dirty="0">
                <a:solidFill>
                  <a:srgbClr val="333333"/>
                </a:solidFill>
                <a:effectLst/>
                <a:latin typeface="PingFang SC"/>
              </a:rPr>
              <a:t>Java</a:t>
            </a:r>
            <a:r>
              <a:rPr lang="zh-CN" altLang="en-US" b="0" i="0" dirty="0">
                <a:solidFill>
                  <a:srgbClr val="333333"/>
                </a:solidFill>
                <a:effectLst/>
                <a:latin typeface="PingFang SC"/>
              </a:rPr>
              <a:t>语言使用</a:t>
            </a:r>
            <a:r>
              <a:rPr lang="en-US" altLang="zh-CN" b="0" i="0" dirty="0">
                <a:solidFill>
                  <a:srgbClr val="333333"/>
                </a:solidFill>
                <a:effectLst/>
                <a:latin typeface="PingFang SC"/>
              </a:rPr>
              <a:t>Java</a:t>
            </a:r>
            <a:r>
              <a:rPr lang="zh-CN" altLang="en-US" b="0" i="0" dirty="0">
                <a:solidFill>
                  <a:srgbClr val="333333"/>
                </a:solidFill>
                <a:effectLst/>
                <a:latin typeface="PingFang SC"/>
              </a:rPr>
              <a:t>虚拟机屏蔽了与具体平台相关的信息，使得</a:t>
            </a:r>
            <a:r>
              <a:rPr lang="en-US" altLang="zh-CN" b="0" i="0" dirty="0">
                <a:solidFill>
                  <a:srgbClr val="333333"/>
                </a:solidFill>
                <a:effectLst/>
                <a:latin typeface="PingFang SC"/>
              </a:rPr>
              <a:t>Java</a:t>
            </a:r>
            <a:r>
              <a:rPr lang="zh-CN" altLang="en-US" b="0" i="0" dirty="0">
                <a:solidFill>
                  <a:srgbClr val="333333"/>
                </a:solidFill>
                <a:effectLst/>
                <a:latin typeface="PingFang SC"/>
              </a:rPr>
              <a:t>语言编译程序只需生成在</a:t>
            </a:r>
            <a:r>
              <a:rPr lang="en-US" altLang="zh-CN" b="0" i="0" dirty="0">
                <a:solidFill>
                  <a:srgbClr val="333333"/>
                </a:solidFill>
                <a:effectLst/>
                <a:latin typeface="PingFang SC"/>
              </a:rPr>
              <a:t>Java</a:t>
            </a:r>
            <a:r>
              <a:rPr lang="zh-CN" altLang="en-US" b="0" i="0" dirty="0">
                <a:solidFill>
                  <a:srgbClr val="333333"/>
                </a:solidFill>
                <a:effectLst/>
                <a:latin typeface="PingFang SC"/>
              </a:rPr>
              <a:t>虚拟机上运行的目标代码（字节码），就可以在多种平台上不加修改地运行。</a:t>
            </a:r>
            <a:endParaRPr lang="en-US" altLang="zh-CN" b="0" i="0" dirty="0">
              <a:solidFill>
                <a:srgbClr val="333333"/>
              </a:solidFill>
              <a:effectLst/>
              <a:latin typeface="PingFang SC"/>
            </a:endParaRPr>
          </a:p>
          <a:p>
            <a:pPr algn="l"/>
            <a:endParaRPr lang="en-US" altLang="zh-CN" dirty="0">
              <a:solidFill>
                <a:srgbClr val="333333"/>
              </a:solidFill>
              <a:latin typeface="PingFang SC"/>
            </a:endParaRPr>
          </a:p>
          <a:p>
            <a:pPr algn="l"/>
            <a:endParaRPr lang="zh-CN" altLang="en-US" b="0" i="0" dirty="0">
              <a:solidFill>
                <a:srgbClr val="333333"/>
              </a:solidFill>
              <a:effectLst/>
              <a:latin typeface="PingFang SC"/>
            </a:endParaRPr>
          </a:p>
          <a:p>
            <a:endParaRPr lang="zh-CN" altLang="en-US" dirty="0"/>
          </a:p>
        </p:txBody>
      </p:sp>
    </p:spTree>
    <p:extLst>
      <p:ext uri="{BB962C8B-B14F-4D97-AF65-F5344CB8AC3E}">
        <p14:creationId xmlns:p14="http://schemas.microsoft.com/office/powerpoint/2010/main" val="1010039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35860-84EF-459B-967A-9595B85EA3A7}"/>
              </a:ext>
            </a:extLst>
          </p:cNvPr>
          <p:cNvSpPr>
            <a:spLocks noGrp="1"/>
          </p:cNvSpPr>
          <p:nvPr>
            <p:ph type="title"/>
          </p:nvPr>
        </p:nvSpPr>
        <p:spPr/>
        <p:txBody>
          <a:bodyPr/>
          <a:lstStyle/>
          <a:p>
            <a:r>
              <a:rPr lang="en-US" altLang="zh-CN" b="0" i="0" u="none" strike="noStrike" dirty="0">
                <a:solidFill>
                  <a:srgbClr val="333333"/>
                </a:solidFill>
                <a:effectLst/>
                <a:latin typeface="PingFang SC"/>
                <a:hlinkClick r:id="rId2"/>
              </a:rPr>
              <a:t>JVM</a:t>
            </a:r>
            <a:r>
              <a:rPr lang="zh-CN" altLang="en-US" b="0" i="0" u="none" strike="noStrike" dirty="0">
                <a:solidFill>
                  <a:srgbClr val="333333"/>
                </a:solidFill>
                <a:effectLst/>
                <a:latin typeface="PingFang SC"/>
                <a:hlinkClick r:id="rId2"/>
              </a:rPr>
              <a:t>之堆体系结构</a:t>
            </a:r>
            <a:endParaRPr lang="zh-CN" altLang="en-US" dirty="0"/>
          </a:p>
        </p:txBody>
      </p:sp>
      <p:pic>
        <p:nvPicPr>
          <p:cNvPr id="12290" name="Picture 2">
            <a:extLst>
              <a:ext uri="{FF2B5EF4-FFF2-40B4-BE49-F238E27FC236}">
                <a16:creationId xmlns:a16="http://schemas.microsoft.com/office/drawing/2014/main" id="{EFAE8836-271E-450D-B022-F8A3116031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961" y="1625534"/>
            <a:ext cx="5212571" cy="374287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2A86DEC-7B26-4487-99FC-61BB6FD28C4D}"/>
              </a:ext>
            </a:extLst>
          </p:cNvPr>
          <p:cNvPicPr>
            <a:picLocks noChangeAspect="1"/>
          </p:cNvPicPr>
          <p:nvPr/>
        </p:nvPicPr>
        <p:blipFill>
          <a:blip r:embed="rId4"/>
          <a:stretch>
            <a:fillRect/>
          </a:stretch>
        </p:blipFill>
        <p:spPr>
          <a:xfrm>
            <a:off x="5917053" y="241875"/>
            <a:ext cx="6017342" cy="6482904"/>
          </a:xfrm>
          <a:prstGeom prst="rect">
            <a:avLst/>
          </a:prstGeom>
        </p:spPr>
      </p:pic>
    </p:spTree>
    <p:extLst>
      <p:ext uri="{BB962C8B-B14F-4D97-AF65-F5344CB8AC3E}">
        <p14:creationId xmlns:p14="http://schemas.microsoft.com/office/powerpoint/2010/main" val="4120344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E9E9E-1F4F-4A81-BB16-F65E4953B22C}"/>
              </a:ext>
            </a:extLst>
          </p:cNvPr>
          <p:cNvSpPr>
            <a:spLocks noGrp="1"/>
          </p:cNvSpPr>
          <p:nvPr>
            <p:ph type="title"/>
          </p:nvPr>
        </p:nvSpPr>
        <p:spPr>
          <a:xfrm>
            <a:off x="838200" y="365125"/>
            <a:ext cx="5953760" cy="452755"/>
          </a:xfrm>
        </p:spPr>
        <p:txBody>
          <a:bodyPr>
            <a:normAutofit/>
          </a:bodyPr>
          <a:lstStyle/>
          <a:p>
            <a:r>
              <a:rPr lang="en-US" altLang="zh-CN" sz="2400" b="1" i="0" dirty="0">
                <a:solidFill>
                  <a:srgbClr val="222226"/>
                </a:solidFill>
                <a:effectLst/>
                <a:latin typeface="PingFang SC"/>
              </a:rPr>
              <a:t>JVM </a:t>
            </a:r>
            <a:r>
              <a:rPr lang="zh-CN" altLang="en-US" sz="2400" b="1" i="0" dirty="0">
                <a:solidFill>
                  <a:srgbClr val="222226"/>
                </a:solidFill>
                <a:effectLst/>
                <a:latin typeface="PingFang SC"/>
              </a:rPr>
              <a:t>之堆内存结构</a:t>
            </a:r>
            <a:r>
              <a:rPr lang="en-US" altLang="zh-CN" sz="2400" b="1" i="0" dirty="0">
                <a:solidFill>
                  <a:srgbClr val="222226"/>
                </a:solidFill>
                <a:effectLst/>
                <a:latin typeface="PingFang SC"/>
              </a:rPr>
              <a:t>|1.7 1.8 </a:t>
            </a:r>
            <a:r>
              <a:rPr lang="zh-CN" altLang="en-US" sz="2400" b="1" i="0" dirty="0">
                <a:solidFill>
                  <a:srgbClr val="222226"/>
                </a:solidFill>
                <a:effectLst/>
                <a:latin typeface="PingFang SC"/>
              </a:rPr>
              <a:t>区别详解</a:t>
            </a:r>
            <a:endParaRPr lang="zh-CN" altLang="en-US" sz="2400" dirty="0"/>
          </a:p>
        </p:txBody>
      </p:sp>
      <p:pic>
        <p:nvPicPr>
          <p:cNvPr id="13314" name="Picture 2">
            <a:extLst>
              <a:ext uri="{FF2B5EF4-FFF2-40B4-BE49-F238E27FC236}">
                <a16:creationId xmlns:a16="http://schemas.microsoft.com/office/drawing/2014/main" id="{312BEE86-8748-44F3-91B3-7ADA55AFA4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2440" y="899160"/>
            <a:ext cx="7518400" cy="527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00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5B025-C2E4-4B74-B0F1-B55BBA858DE0}"/>
              </a:ext>
            </a:extLst>
          </p:cNvPr>
          <p:cNvSpPr>
            <a:spLocks noGrp="1"/>
          </p:cNvSpPr>
          <p:nvPr>
            <p:ph type="title"/>
          </p:nvPr>
        </p:nvSpPr>
        <p:spPr>
          <a:xfrm>
            <a:off x="838200" y="71120"/>
            <a:ext cx="10515600" cy="453555"/>
          </a:xfrm>
        </p:spPr>
        <p:txBody>
          <a:bodyPr>
            <a:normAutofit fontScale="90000"/>
          </a:bodyPr>
          <a:lstStyle/>
          <a:p>
            <a:r>
              <a:rPr lang="zh-CN" altLang="en-US" sz="3600" b="0" i="0" dirty="0">
                <a:solidFill>
                  <a:srgbClr val="212529"/>
                </a:solidFill>
                <a:effectLst/>
                <a:latin typeface="-apple-system"/>
              </a:rPr>
              <a:t>对象内存分配流程图</a:t>
            </a:r>
            <a:endParaRPr lang="zh-CN" altLang="en-US" sz="3600" dirty="0"/>
          </a:p>
        </p:txBody>
      </p:sp>
      <p:pic>
        <p:nvPicPr>
          <p:cNvPr id="15362" name="Picture 2">
            <a:extLst>
              <a:ext uri="{FF2B5EF4-FFF2-40B4-BE49-F238E27FC236}">
                <a16:creationId xmlns:a16="http://schemas.microsoft.com/office/drawing/2014/main" id="{AF8788F6-2B55-413D-905C-FD0E085123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1400" y="619761"/>
            <a:ext cx="6695440" cy="333755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preview">
            <a:extLst>
              <a:ext uri="{FF2B5EF4-FFF2-40B4-BE49-F238E27FC236}">
                <a16:creationId xmlns:a16="http://schemas.microsoft.com/office/drawing/2014/main" id="{F3089FE6-351B-4BFD-B1EF-3640854B88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preview">
            <a:extLst>
              <a:ext uri="{FF2B5EF4-FFF2-40B4-BE49-F238E27FC236}">
                <a16:creationId xmlns:a16="http://schemas.microsoft.com/office/drawing/2014/main" id="{3F9E48ED-BD5B-4CA5-BA5F-FBE29D3B8B7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571DC501-AA60-4857-AD75-458443BE9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60" y="4145280"/>
            <a:ext cx="7978140" cy="2468879"/>
          </a:xfrm>
          <a:prstGeom prst="rect">
            <a:avLst/>
          </a:prstGeom>
        </p:spPr>
      </p:pic>
    </p:spTree>
    <p:extLst>
      <p:ext uri="{BB962C8B-B14F-4D97-AF65-F5344CB8AC3E}">
        <p14:creationId xmlns:p14="http://schemas.microsoft.com/office/powerpoint/2010/main" val="11983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A5297-53EE-4BED-B0A9-0B7CACEBAAD3}"/>
              </a:ext>
            </a:extLst>
          </p:cNvPr>
          <p:cNvSpPr>
            <a:spLocks noGrp="1"/>
          </p:cNvSpPr>
          <p:nvPr>
            <p:ph type="title"/>
          </p:nvPr>
        </p:nvSpPr>
        <p:spPr/>
        <p:txBody>
          <a:bodyPr/>
          <a:lstStyle/>
          <a:p>
            <a:r>
              <a:rPr lang="zh-CN" altLang="en-US" b="0" i="0" u="none" strike="noStrike" dirty="0">
                <a:solidFill>
                  <a:srgbClr val="333333"/>
                </a:solidFill>
                <a:effectLst/>
                <a:latin typeface="PingFang SC"/>
                <a:hlinkClick r:id="rId2"/>
              </a:rPr>
              <a:t>什么是</a:t>
            </a:r>
            <a:r>
              <a:rPr lang="en-US" altLang="zh-CN" b="0" i="0" u="none" strike="noStrike" dirty="0">
                <a:solidFill>
                  <a:srgbClr val="333333"/>
                </a:solidFill>
                <a:effectLst/>
                <a:latin typeface="PingFang SC"/>
                <a:hlinkClick r:id="rId2"/>
              </a:rPr>
              <a:t>JVM</a:t>
            </a:r>
            <a:endParaRPr lang="zh-CN" altLang="en-US" dirty="0"/>
          </a:p>
        </p:txBody>
      </p:sp>
      <p:pic>
        <p:nvPicPr>
          <p:cNvPr id="7" name="内容占位符 6">
            <a:extLst>
              <a:ext uri="{FF2B5EF4-FFF2-40B4-BE49-F238E27FC236}">
                <a16:creationId xmlns:a16="http://schemas.microsoft.com/office/drawing/2014/main" id="{C4ECC572-83F5-4F5A-8496-F5364C162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956931" y="1690688"/>
            <a:ext cx="7945195" cy="435133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482DD02-77FF-46E8-94E4-ED629675BC6D}"/>
              </a:ext>
            </a:extLst>
          </p:cNvPr>
          <p:cNvSpPr txBox="1"/>
          <p:nvPr/>
        </p:nvSpPr>
        <p:spPr>
          <a:xfrm>
            <a:off x="956931" y="6308209"/>
            <a:ext cx="6096000" cy="369332"/>
          </a:xfrm>
          <a:prstGeom prst="rect">
            <a:avLst/>
          </a:prstGeom>
          <a:noFill/>
        </p:spPr>
        <p:txBody>
          <a:bodyPr wrap="square">
            <a:spAutoFit/>
          </a:bodyPr>
          <a:lstStyle/>
          <a:p>
            <a:r>
              <a:rPr lang="zh-CN" altLang="en-US" dirty="0">
                <a:hlinkClick r:id="rId4"/>
              </a:rPr>
              <a:t>https://blog.csdn.net/qq_34801169/article/details/88791938</a:t>
            </a:r>
            <a:r>
              <a:rPr lang="zh-CN" altLang="en-US" dirty="0"/>
              <a:t> </a:t>
            </a:r>
          </a:p>
        </p:txBody>
      </p:sp>
    </p:spTree>
    <p:extLst>
      <p:ext uri="{BB962C8B-B14F-4D97-AF65-F5344CB8AC3E}">
        <p14:creationId xmlns:p14="http://schemas.microsoft.com/office/powerpoint/2010/main" val="3714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8D623-3F2F-4B43-8D0C-E246317AC850}"/>
              </a:ext>
            </a:extLst>
          </p:cNvPr>
          <p:cNvSpPr>
            <a:spLocks noGrp="1"/>
          </p:cNvSpPr>
          <p:nvPr>
            <p:ph type="title"/>
          </p:nvPr>
        </p:nvSpPr>
        <p:spPr>
          <a:xfrm>
            <a:off x="416560" y="67947"/>
            <a:ext cx="4180840" cy="556893"/>
          </a:xfrm>
        </p:spPr>
        <p:txBody>
          <a:bodyPr>
            <a:normAutofit/>
          </a:bodyPr>
          <a:lstStyle/>
          <a:p>
            <a:pPr algn="l" latinLnBrk="1"/>
            <a:r>
              <a:rPr lang="zh-CN" altLang="en-US" sz="3200" b="1" i="0" dirty="0">
                <a:solidFill>
                  <a:srgbClr val="222226"/>
                </a:solidFill>
                <a:effectLst/>
                <a:latin typeface="PingFang SC"/>
              </a:rPr>
              <a:t>怎么确定垃圾？</a:t>
            </a:r>
          </a:p>
        </p:txBody>
      </p:sp>
      <p:sp>
        <p:nvSpPr>
          <p:cNvPr id="6" name="内容占位符 5">
            <a:extLst>
              <a:ext uri="{FF2B5EF4-FFF2-40B4-BE49-F238E27FC236}">
                <a16:creationId xmlns:a16="http://schemas.microsoft.com/office/drawing/2014/main" id="{E9BCA082-6A8C-4329-936A-63B9A4AC79C6}"/>
              </a:ext>
            </a:extLst>
          </p:cNvPr>
          <p:cNvSpPr>
            <a:spLocks noGrp="1"/>
          </p:cNvSpPr>
          <p:nvPr>
            <p:ph idx="1"/>
          </p:nvPr>
        </p:nvSpPr>
        <p:spPr>
          <a:xfrm>
            <a:off x="467360" y="787717"/>
            <a:ext cx="10886440" cy="5389246"/>
          </a:xfrm>
        </p:spPr>
        <p:txBody>
          <a:bodyPr/>
          <a:lstStyle/>
          <a:p>
            <a:r>
              <a:rPr lang="en-US" altLang="zh-CN" sz="1600" b="1" i="0" dirty="0">
                <a:solidFill>
                  <a:srgbClr val="4F4F4F"/>
                </a:solidFill>
                <a:effectLst/>
                <a:latin typeface="PingFang SC"/>
              </a:rPr>
              <a:t>1. </a:t>
            </a:r>
            <a:r>
              <a:rPr lang="zh-CN" altLang="en-US" sz="1600" b="1" i="0" dirty="0">
                <a:solidFill>
                  <a:srgbClr val="4F4F4F"/>
                </a:solidFill>
                <a:effectLst/>
                <a:latin typeface="PingFang SC"/>
              </a:rPr>
              <a:t>引用计数法</a:t>
            </a:r>
          </a:p>
          <a:p>
            <a:r>
              <a:rPr lang="en-US" altLang="zh-CN" sz="1600" b="1" i="0" dirty="0">
                <a:solidFill>
                  <a:srgbClr val="4F4F4F"/>
                </a:solidFill>
                <a:effectLst/>
                <a:latin typeface="PingFang SC"/>
              </a:rPr>
              <a:t>2.</a:t>
            </a:r>
            <a:r>
              <a:rPr lang="zh-CN" altLang="en-US" sz="1600" b="1" i="0" dirty="0">
                <a:solidFill>
                  <a:srgbClr val="4F4F4F"/>
                </a:solidFill>
                <a:effectLst/>
                <a:latin typeface="PingFang SC"/>
              </a:rPr>
              <a:t>可达性分析算法</a:t>
            </a:r>
          </a:p>
          <a:p>
            <a:endParaRPr lang="zh-CN" altLang="en-US" dirty="0"/>
          </a:p>
        </p:txBody>
      </p:sp>
      <p:pic>
        <p:nvPicPr>
          <p:cNvPr id="14342" name="Picture 6" descr="在这里插入图片描述">
            <a:extLst>
              <a:ext uri="{FF2B5EF4-FFF2-40B4-BE49-F238E27FC236}">
                <a16:creationId xmlns:a16="http://schemas.microsoft.com/office/drawing/2014/main" id="{02D4A67E-1184-4449-8B95-268B2E44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48" y="1811020"/>
            <a:ext cx="4180840" cy="367538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018530C6-E77B-4614-969A-0F612F992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959" y="144146"/>
            <a:ext cx="3437255" cy="5540374"/>
          </a:xfrm>
          <a:prstGeom prst="rect">
            <a:avLst/>
          </a:prstGeom>
        </p:spPr>
      </p:pic>
    </p:spTree>
    <p:extLst>
      <p:ext uri="{BB962C8B-B14F-4D97-AF65-F5344CB8AC3E}">
        <p14:creationId xmlns:p14="http://schemas.microsoft.com/office/powerpoint/2010/main" val="2499957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9039D-E9CD-4F1A-969C-1D35598A7F6B}"/>
              </a:ext>
            </a:extLst>
          </p:cNvPr>
          <p:cNvSpPr>
            <a:spLocks noGrp="1"/>
          </p:cNvSpPr>
          <p:nvPr>
            <p:ph type="title"/>
          </p:nvPr>
        </p:nvSpPr>
        <p:spPr>
          <a:xfrm>
            <a:off x="838200" y="365126"/>
            <a:ext cx="10515600" cy="315912"/>
          </a:xfrm>
        </p:spPr>
        <p:txBody>
          <a:bodyPr>
            <a:normAutofit fontScale="90000"/>
          </a:bodyPr>
          <a:lstStyle/>
          <a:p>
            <a:r>
              <a:rPr lang="en-US" altLang="zh-CN" sz="3100" b="1" i="0" dirty="0">
                <a:solidFill>
                  <a:srgbClr val="121212"/>
                </a:solidFill>
                <a:effectLst/>
                <a:latin typeface="-apple-system"/>
              </a:rPr>
              <a:t>JVM</a:t>
            </a:r>
            <a:r>
              <a:rPr lang="zh-CN" altLang="en-US" sz="3100" b="1" i="0" dirty="0">
                <a:solidFill>
                  <a:srgbClr val="121212"/>
                </a:solidFill>
                <a:effectLst/>
                <a:latin typeface="-apple-system"/>
              </a:rPr>
              <a:t>中如何理解强引用、软引用、弱引用、虚引用？</a:t>
            </a:r>
            <a:br>
              <a:rPr lang="zh-CN" altLang="en-US" b="1" i="0" dirty="0">
                <a:solidFill>
                  <a:srgbClr val="121212"/>
                </a:solidFill>
                <a:effectLst/>
                <a:latin typeface="-apple-system"/>
              </a:rPr>
            </a:br>
            <a:endParaRPr lang="zh-CN" altLang="en-US" dirty="0"/>
          </a:p>
        </p:txBody>
      </p:sp>
      <p:pic>
        <p:nvPicPr>
          <p:cNvPr id="4098" name="Picture 2">
            <a:extLst>
              <a:ext uri="{FF2B5EF4-FFF2-40B4-BE49-F238E27FC236}">
                <a16:creationId xmlns:a16="http://schemas.microsoft.com/office/drawing/2014/main" id="{591CD01E-A186-4BCC-81B3-95D671BE9A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1527" y="1191671"/>
            <a:ext cx="5405283" cy="374722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9B2CD1B-64DB-462B-95B0-0403D6D8B0F7}"/>
              </a:ext>
            </a:extLst>
          </p:cNvPr>
          <p:cNvSpPr txBox="1"/>
          <p:nvPr/>
        </p:nvSpPr>
        <p:spPr>
          <a:xfrm>
            <a:off x="525043" y="520511"/>
            <a:ext cx="6467167" cy="5816977"/>
          </a:xfrm>
          <a:prstGeom prst="rect">
            <a:avLst/>
          </a:prstGeom>
          <a:noFill/>
        </p:spPr>
        <p:txBody>
          <a:bodyPr wrap="square">
            <a:spAutoFit/>
          </a:bodyPr>
          <a:lstStyle/>
          <a:p>
            <a:pPr algn="l"/>
            <a:r>
              <a:rPr lang="zh-CN" altLang="en-US" sz="1200" b="1" i="0" dirty="0">
                <a:solidFill>
                  <a:srgbClr val="4D4D4D"/>
                </a:solidFill>
                <a:effectLst/>
                <a:latin typeface="Helvetica" panose="020B0604020202020204" pitchFamily="34" charset="0"/>
              </a:rPr>
              <a:t>强引用</a:t>
            </a:r>
            <a:br>
              <a:rPr lang="zh-CN" altLang="en-US" sz="1200" b="0" i="0" dirty="0">
                <a:solidFill>
                  <a:srgbClr val="4D4D4D"/>
                </a:solidFill>
                <a:effectLst/>
                <a:latin typeface="Helvetica" panose="020B0604020202020204" pitchFamily="34" charset="0"/>
              </a:rPr>
            </a:br>
            <a:r>
              <a:rPr lang="zh-CN" altLang="en-US" sz="1200" b="0" i="0" dirty="0">
                <a:solidFill>
                  <a:srgbClr val="4D4D4D"/>
                </a:solidFill>
                <a:effectLst/>
                <a:latin typeface="Helvetica" panose="020B0604020202020204" pitchFamily="34" charset="0"/>
              </a:rPr>
              <a:t>   平时我们编程的时候例如：</a:t>
            </a:r>
            <a:r>
              <a:rPr lang="en-US" altLang="zh-CN" sz="1200" b="0" i="0" dirty="0">
                <a:solidFill>
                  <a:srgbClr val="4D4D4D"/>
                </a:solidFill>
                <a:effectLst/>
                <a:latin typeface="Helvetica" panose="020B0604020202020204" pitchFamily="34" charset="0"/>
              </a:rPr>
              <a:t>Object object=new Object</a:t>
            </a:r>
            <a:r>
              <a:rPr lang="zh-CN" altLang="en-US" sz="1200" b="0" i="0" dirty="0">
                <a:solidFill>
                  <a:srgbClr val="4D4D4D"/>
                </a:solidFill>
                <a:effectLst/>
                <a:latin typeface="Helvetica" panose="020B0604020202020204" pitchFamily="34" charset="0"/>
              </a:rPr>
              <a:t>（）；那</a:t>
            </a:r>
            <a:r>
              <a:rPr lang="en-US" altLang="zh-CN" sz="1200" b="0" i="0" dirty="0">
                <a:solidFill>
                  <a:srgbClr val="4D4D4D"/>
                </a:solidFill>
                <a:effectLst/>
                <a:latin typeface="Helvetica" panose="020B0604020202020204" pitchFamily="34" charset="0"/>
              </a:rPr>
              <a:t>object</a:t>
            </a:r>
            <a:r>
              <a:rPr lang="zh-CN" altLang="en-US" sz="1200" b="0" i="0" dirty="0">
                <a:solidFill>
                  <a:srgbClr val="4D4D4D"/>
                </a:solidFill>
                <a:effectLst/>
                <a:latin typeface="Helvetica" panose="020B0604020202020204" pitchFamily="34" charset="0"/>
              </a:rPr>
              <a:t>就是一个强引用了。如果一个对象具有强引用，那就类似于必不可少的生活用品，垃圾回收器绝不会回收它。当内存空 间不足，</a:t>
            </a:r>
            <a:r>
              <a:rPr lang="en-US" altLang="zh-CN" sz="1200" b="0" i="0" dirty="0">
                <a:solidFill>
                  <a:srgbClr val="4D4D4D"/>
                </a:solidFill>
                <a:effectLst/>
                <a:latin typeface="Helvetica" panose="020B0604020202020204" pitchFamily="34" charset="0"/>
              </a:rPr>
              <a:t>Java</a:t>
            </a:r>
            <a:r>
              <a:rPr lang="zh-CN" altLang="en-US" sz="1200" b="0" i="0" dirty="0">
                <a:solidFill>
                  <a:srgbClr val="4D4D4D"/>
                </a:solidFill>
                <a:effectLst/>
                <a:latin typeface="Helvetica" panose="020B0604020202020204" pitchFamily="34" charset="0"/>
              </a:rPr>
              <a:t>虚拟机宁愿抛出</a:t>
            </a:r>
            <a:r>
              <a:rPr lang="en-US" altLang="zh-CN" sz="1200" b="0" i="0" dirty="0" err="1">
                <a:solidFill>
                  <a:srgbClr val="4D4D4D"/>
                </a:solidFill>
                <a:effectLst/>
                <a:latin typeface="Helvetica" panose="020B0604020202020204" pitchFamily="34" charset="0"/>
              </a:rPr>
              <a:t>OutOfMemoryError</a:t>
            </a:r>
            <a:r>
              <a:rPr lang="zh-CN" altLang="en-US" sz="1200" b="0" i="0" dirty="0">
                <a:solidFill>
                  <a:srgbClr val="4D4D4D"/>
                </a:solidFill>
                <a:effectLst/>
                <a:latin typeface="Helvetica" panose="020B0604020202020204" pitchFamily="34" charset="0"/>
              </a:rPr>
              <a:t>错误，使程序异常终止，也不会靠随意回收具有强引用的对象来解决内存不足问题。</a:t>
            </a:r>
          </a:p>
          <a:p>
            <a:pPr algn="l"/>
            <a:r>
              <a:rPr lang="zh-CN" altLang="en-US" sz="1200" b="0" i="0" dirty="0">
                <a:solidFill>
                  <a:srgbClr val="4D4D4D"/>
                </a:solidFill>
                <a:effectLst/>
                <a:latin typeface="Helvetica" panose="020B0604020202020204" pitchFamily="34" charset="0"/>
              </a:rPr>
              <a:t> </a:t>
            </a:r>
          </a:p>
          <a:p>
            <a:pPr algn="l"/>
            <a:r>
              <a:rPr lang="zh-CN" altLang="en-US" sz="1200" b="1" i="0" dirty="0">
                <a:solidFill>
                  <a:srgbClr val="4D4D4D"/>
                </a:solidFill>
                <a:effectLst/>
                <a:latin typeface="Helvetica" panose="020B0604020202020204" pitchFamily="34" charset="0"/>
              </a:rPr>
              <a:t>软引用（</a:t>
            </a:r>
            <a:r>
              <a:rPr lang="en-US" altLang="zh-CN" sz="1200" b="1" i="0" dirty="0" err="1">
                <a:solidFill>
                  <a:srgbClr val="4D4D4D"/>
                </a:solidFill>
                <a:effectLst/>
                <a:latin typeface="Helvetica" panose="020B0604020202020204" pitchFamily="34" charset="0"/>
              </a:rPr>
              <a:t>SoftReference</a:t>
            </a:r>
            <a:r>
              <a:rPr lang="zh-CN" altLang="en-US" sz="1200" b="1" i="0" dirty="0">
                <a:solidFill>
                  <a:srgbClr val="4D4D4D"/>
                </a:solidFill>
                <a:effectLst/>
                <a:latin typeface="Helvetica" panose="020B0604020202020204" pitchFamily="34" charset="0"/>
              </a:rPr>
              <a:t>）</a:t>
            </a:r>
            <a:br>
              <a:rPr lang="zh-CN" altLang="en-US" sz="1200" b="0" i="0" dirty="0">
                <a:solidFill>
                  <a:srgbClr val="4D4D4D"/>
                </a:solidFill>
                <a:effectLst/>
                <a:latin typeface="Helvetica" panose="020B0604020202020204" pitchFamily="34" charset="0"/>
              </a:rPr>
            </a:br>
            <a:r>
              <a:rPr lang="zh-CN" altLang="en-US" sz="1200" b="0" i="0" dirty="0">
                <a:solidFill>
                  <a:srgbClr val="4D4D4D"/>
                </a:solidFill>
                <a:effectLst/>
                <a:latin typeface="Helvetica" panose="020B0604020202020204" pitchFamily="34" charset="0"/>
              </a:rPr>
              <a:t>   如果一个对象只具有软引用，那就类似于可有可物的生活用品。如果内存空间足够，垃圾回收器就不会回收它，如果内存空间不足了，就会回收这些对象的内存。只要垃圾回收器没有回收它，该对象就可以被程序使用。软引用可用来实现内存敏感的高速缓存。 软引用可以和一个引用队列（</a:t>
            </a:r>
            <a:r>
              <a:rPr lang="en-US" altLang="zh-CN" sz="1200" b="0" i="0" dirty="0" err="1">
                <a:solidFill>
                  <a:srgbClr val="4D4D4D"/>
                </a:solidFill>
                <a:effectLst/>
                <a:latin typeface="Helvetica" panose="020B0604020202020204" pitchFamily="34" charset="0"/>
              </a:rPr>
              <a:t>ReferenceQueue</a:t>
            </a:r>
            <a:r>
              <a:rPr lang="zh-CN" altLang="en-US" sz="1200" b="0" i="0" dirty="0">
                <a:solidFill>
                  <a:srgbClr val="4D4D4D"/>
                </a:solidFill>
                <a:effectLst/>
                <a:latin typeface="Helvetica" panose="020B0604020202020204" pitchFamily="34" charset="0"/>
              </a:rPr>
              <a:t>）联合使用，如果软引用所引用的对象被垃圾回收，</a:t>
            </a:r>
            <a:r>
              <a:rPr lang="en-US" altLang="zh-CN" sz="1200" b="0" i="0" dirty="0">
                <a:solidFill>
                  <a:srgbClr val="4D4D4D"/>
                </a:solidFill>
                <a:effectLst/>
                <a:latin typeface="Helvetica" panose="020B0604020202020204" pitchFamily="34" charset="0"/>
              </a:rPr>
              <a:t>Java</a:t>
            </a:r>
            <a:r>
              <a:rPr lang="zh-CN" altLang="en-US" sz="1200" b="0" i="0" dirty="0">
                <a:solidFill>
                  <a:srgbClr val="4D4D4D"/>
                </a:solidFill>
                <a:effectLst/>
                <a:latin typeface="Helvetica" panose="020B0604020202020204" pitchFamily="34" charset="0"/>
              </a:rPr>
              <a:t>虚拟机就会把这个软引用加入到与之关联的引用队列中。</a:t>
            </a:r>
          </a:p>
          <a:p>
            <a:pPr algn="l"/>
            <a:br>
              <a:rPr lang="zh-CN" altLang="en-US" sz="1200" b="0" i="0" dirty="0">
                <a:solidFill>
                  <a:srgbClr val="4D4D4D"/>
                </a:solidFill>
                <a:effectLst/>
                <a:latin typeface="Helvetica" panose="020B0604020202020204" pitchFamily="34" charset="0"/>
              </a:rPr>
            </a:br>
            <a:r>
              <a:rPr lang="zh-CN" altLang="en-US" sz="1200" b="1" i="0" dirty="0">
                <a:solidFill>
                  <a:srgbClr val="4D4D4D"/>
                </a:solidFill>
                <a:effectLst/>
                <a:latin typeface="Helvetica" panose="020B0604020202020204" pitchFamily="34" charset="0"/>
              </a:rPr>
              <a:t>弱引用（</a:t>
            </a:r>
            <a:r>
              <a:rPr lang="en-US" altLang="zh-CN" sz="1200" b="1" i="0" dirty="0" err="1">
                <a:solidFill>
                  <a:srgbClr val="4D4D4D"/>
                </a:solidFill>
                <a:effectLst/>
                <a:latin typeface="Helvetica" panose="020B0604020202020204" pitchFamily="34" charset="0"/>
              </a:rPr>
              <a:t>WeakReference</a:t>
            </a:r>
            <a:r>
              <a:rPr lang="zh-CN" altLang="en-US" sz="1200" b="1" i="0" dirty="0">
                <a:solidFill>
                  <a:srgbClr val="4D4D4D"/>
                </a:solidFill>
                <a:effectLst/>
                <a:latin typeface="Helvetica" panose="020B0604020202020204" pitchFamily="34" charset="0"/>
              </a:rPr>
              <a:t>）</a:t>
            </a:r>
            <a:r>
              <a:rPr lang="zh-CN" altLang="en-US" sz="1200" b="0" i="0" dirty="0">
                <a:solidFill>
                  <a:srgbClr val="4D4D4D"/>
                </a:solidFill>
                <a:effectLst/>
                <a:latin typeface="Helvetica" panose="020B0604020202020204" pitchFamily="34" charset="0"/>
              </a:rPr>
              <a:t>   </a:t>
            </a:r>
          </a:p>
          <a:p>
            <a:pPr algn="l"/>
            <a:r>
              <a:rPr lang="zh-CN" altLang="en-US" sz="1200" b="0" i="0" dirty="0">
                <a:solidFill>
                  <a:srgbClr val="4D4D4D"/>
                </a:solidFill>
                <a:effectLst/>
                <a:latin typeface="Helvetica" panose="020B0604020202020204" pitchFamily="34" charset="0"/>
              </a:rPr>
              <a:t>   如果一个对象只具有弱引用，那就类似于可有可物的生活用品。弱引用与软引用的区别在于：只具有弱引用的对象拥有更短暂的生命周期。在垃圾回收器线程扫描它 所管辖的内存区域的过程中，一旦发现了只具有弱引用的对象，不管当前内存空间足够与否，都会回收它的内存。不过，由于垃圾回收器是一个优先级很低的线程， 因此不一定会很快发现那些只具有弱引用的对象。  弱引用可以和一个引用队列（</a:t>
            </a:r>
            <a:r>
              <a:rPr lang="en-US" altLang="zh-CN" sz="1200" b="0" i="0" dirty="0" err="1">
                <a:solidFill>
                  <a:srgbClr val="4D4D4D"/>
                </a:solidFill>
                <a:effectLst/>
                <a:latin typeface="Helvetica" panose="020B0604020202020204" pitchFamily="34" charset="0"/>
              </a:rPr>
              <a:t>ReferenceQueue</a:t>
            </a:r>
            <a:r>
              <a:rPr lang="zh-CN" altLang="en-US" sz="1200" b="0" i="0" dirty="0">
                <a:solidFill>
                  <a:srgbClr val="4D4D4D"/>
                </a:solidFill>
                <a:effectLst/>
                <a:latin typeface="Helvetica" panose="020B0604020202020204" pitchFamily="34" charset="0"/>
              </a:rPr>
              <a:t>）联合使用，如果弱引用所引用的对象被垃圾回收，</a:t>
            </a:r>
            <a:r>
              <a:rPr lang="en-US" altLang="zh-CN" sz="1200" b="0" i="0" dirty="0">
                <a:solidFill>
                  <a:srgbClr val="4D4D4D"/>
                </a:solidFill>
                <a:effectLst/>
                <a:latin typeface="Helvetica" panose="020B0604020202020204" pitchFamily="34" charset="0"/>
              </a:rPr>
              <a:t>Java</a:t>
            </a:r>
            <a:r>
              <a:rPr lang="zh-CN" altLang="en-US" sz="1200" b="0" i="0" dirty="0">
                <a:solidFill>
                  <a:srgbClr val="4D4D4D"/>
                </a:solidFill>
                <a:effectLst/>
                <a:latin typeface="Helvetica" panose="020B0604020202020204" pitchFamily="34" charset="0"/>
              </a:rPr>
              <a:t>虚拟机就会把这个弱引用加入到与之关联的引用队列中。 </a:t>
            </a:r>
          </a:p>
          <a:p>
            <a:pPr algn="l"/>
            <a:r>
              <a:rPr lang="zh-CN" altLang="en-US" sz="1200" b="0" i="0" dirty="0">
                <a:solidFill>
                  <a:srgbClr val="4D4D4D"/>
                </a:solidFill>
                <a:effectLst/>
                <a:latin typeface="Helvetica" panose="020B0604020202020204" pitchFamily="34" charset="0"/>
              </a:rPr>
              <a:t> </a:t>
            </a:r>
          </a:p>
          <a:p>
            <a:pPr algn="l"/>
            <a:r>
              <a:rPr lang="zh-CN" altLang="en-US" sz="1200" b="1" i="0" dirty="0">
                <a:solidFill>
                  <a:srgbClr val="4D4D4D"/>
                </a:solidFill>
                <a:effectLst/>
                <a:latin typeface="Helvetica" panose="020B0604020202020204" pitchFamily="34" charset="0"/>
              </a:rPr>
              <a:t> 虚引用（</a:t>
            </a:r>
            <a:r>
              <a:rPr lang="en-US" altLang="zh-CN" sz="1200" b="1" i="0" dirty="0" err="1">
                <a:solidFill>
                  <a:srgbClr val="4D4D4D"/>
                </a:solidFill>
                <a:effectLst/>
                <a:latin typeface="Helvetica" panose="020B0604020202020204" pitchFamily="34" charset="0"/>
              </a:rPr>
              <a:t>PhantomReference</a:t>
            </a:r>
            <a:r>
              <a:rPr lang="zh-CN" altLang="en-US" sz="1200" b="1" i="0" dirty="0">
                <a:solidFill>
                  <a:srgbClr val="4D4D4D"/>
                </a:solidFill>
                <a:effectLst/>
                <a:latin typeface="Helvetica" panose="020B0604020202020204" pitchFamily="34" charset="0"/>
              </a:rPr>
              <a:t>）</a:t>
            </a:r>
            <a:r>
              <a:rPr lang="zh-CN" altLang="en-US" sz="1200" b="0" i="0" dirty="0">
                <a:solidFill>
                  <a:srgbClr val="4D4D4D"/>
                </a:solidFill>
                <a:effectLst/>
                <a:latin typeface="Helvetica" panose="020B0604020202020204" pitchFamily="34" charset="0"/>
              </a:rPr>
              <a:t>   </a:t>
            </a:r>
          </a:p>
          <a:p>
            <a:pPr algn="l"/>
            <a:r>
              <a:rPr lang="zh-CN" altLang="en-US" sz="1200" b="0" i="0" dirty="0">
                <a:solidFill>
                  <a:srgbClr val="4D4D4D"/>
                </a:solidFill>
                <a:effectLst/>
                <a:latin typeface="Helvetica" panose="020B0604020202020204" pitchFamily="34" charset="0"/>
              </a:rPr>
              <a:t>   </a:t>
            </a:r>
            <a:r>
              <a:rPr lang="en-US" altLang="zh-CN" sz="1200" b="0" i="0" dirty="0">
                <a:solidFill>
                  <a:srgbClr val="4D4D4D"/>
                </a:solidFill>
                <a:effectLst/>
                <a:latin typeface="Helvetica" panose="020B0604020202020204" pitchFamily="34" charset="0"/>
              </a:rPr>
              <a:t>"</a:t>
            </a:r>
            <a:r>
              <a:rPr lang="zh-CN" altLang="en-US" sz="1200" b="0" i="0" dirty="0">
                <a:solidFill>
                  <a:srgbClr val="4D4D4D"/>
                </a:solidFill>
                <a:effectLst/>
                <a:latin typeface="Helvetica" panose="020B0604020202020204" pitchFamily="34" charset="0"/>
              </a:rPr>
              <a:t>虚引用</a:t>
            </a:r>
            <a:r>
              <a:rPr lang="en-US" altLang="zh-CN" sz="1200" b="0" i="0" dirty="0">
                <a:solidFill>
                  <a:srgbClr val="4D4D4D"/>
                </a:solidFill>
                <a:effectLst/>
                <a:latin typeface="Helvetica" panose="020B0604020202020204" pitchFamily="34" charset="0"/>
              </a:rPr>
              <a:t>"</a:t>
            </a:r>
            <a:r>
              <a:rPr lang="zh-CN" altLang="en-US" sz="1200" b="0" i="0" dirty="0">
                <a:solidFill>
                  <a:srgbClr val="4D4D4D"/>
                </a:solidFill>
                <a:effectLst/>
                <a:latin typeface="Helvetica" panose="020B0604020202020204" pitchFamily="34" charset="0"/>
              </a:rPr>
              <a:t>顾名思义，就是形同虚设，与其他几种引用都不同，虚引用并不会决定对象的生命周期。如果一个对象仅持有虚引用，那么它就和没有任何引用一样，在任何时候都可能被垃圾回收。 虚引用主要用来跟踪对象被垃圾回收的活动。虚引用与软引用和弱引用的一个区别在于：虚引用必须和引用队列（</a:t>
            </a:r>
            <a:r>
              <a:rPr lang="en-US" altLang="zh-CN" sz="1200" b="0" i="0" dirty="0" err="1">
                <a:solidFill>
                  <a:srgbClr val="4D4D4D"/>
                </a:solidFill>
                <a:effectLst/>
                <a:latin typeface="Helvetica" panose="020B0604020202020204" pitchFamily="34" charset="0"/>
              </a:rPr>
              <a:t>ReferenceQueue</a:t>
            </a:r>
            <a:r>
              <a:rPr lang="zh-CN" altLang="en-US" sz="1200" b="0" i="0" dirty="0">
                <a:solidFill>
                  <a:srgbClr val="4D4D4D"/>
                </a:solidFill>
                <a:effectLst/>
                <a:latin typeface="Helvetica" panose="020B0604020202020204" pitchFamily="34" charset="0"/>
              </a:rPr>
              <a:t>）联合使用。当垃圾回收器准备回收一个对象时，如果发现它还有虚引用，就会在回收对象的内存之前，把这个虚引用加入到与之关联的引用队列中。程序可以通过判断引用队列中是否已经加入了虚引用，来了解被引用的对象是否将要被垃圾回收。程序如果发现某个虚引用已经被加入到引用队列，那么就可以在所引用的对象的内存被回收之前采取必要的行动。 </a:t>
            </a:r>
          </a:p>
        </p:txBody>
      </p:sp>
    </p:spTree>
    <p:extLst>
      <p:ext uri="{BB962C8B-B14F-4D97-AF65-F5344CB8AC3E}">
        <p14:creationId xmlns:p14="http://schemas.microsoft.com/office/powerpoint/2010/main" val="4226162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6AE824-970A-48E1-98DE-77E3779E2C28}"/>
              </a:ext>
            </a:extLst>
          </p:cNvPr>
          <p:cNvSpPr>
            <a:spLocks noGrp="1"/>
          </p:cNvSpPr>
          <p:nvPr>
            <p:ph type="title"/>
          </p:nvPr>
        </p:nvSpPr>
        <p:spPr/>
        <p:txBody>
          <a:bodyPr/>
          <a:lstStyle/>
          <a:p>
            <a:r>
              <a:rPr lang="zh-CN" altLang="en-US" dirty="0"/>
              <a:t>垃圾回收算法</a:t>
            </a:r>
          </a:p>
        </p:txBody>
      </p:sp>
      <p:sp>
        <p:nvSpPr>
          <p:cNvPr id="3" name="内容占位符 2">
            <a:extLst>
              <a:ext uri="{FF2B5EF4-FFF2-40B4-BE49-F238E27FC236}">
                <a16:creationId xmlns:a16="http://schemas.microsoft.com/office/drawing/2014/main" id="{46175BA7-4D2E-489F-9A71-DF941A918726}"/>
              </a:ext>
            </a:extLst>
          </p:cNvPr>
          <p:cNvSpPr>
            <a:spLocks noGrp="1"/>
          </p:cNvSpPr>
          <p:nvPr>
            <p:ph idx="1"/>
          </p:nvPr>
        </p:nvSpPr>
        <p:spPr/>
        <p:txBody>
          <a:bodyPr/>
          <a:lstStyle/>
          <a:p>
            <a:r>
              <a:rPr lang="en-US" altLang="zh-CN" b="1" i="0" dirty="0">
                <a:solidFill>
                  <a:srgbClr val="4F4F4F"/>
                </a:solidFill>
                <a:effectLst/>
                <a:latin typeface="PingFang SC"/>
              </a:rPr>
              <a:t>(</a:t>
            </a:r>
            <a:r>
              <a:rPr lang="zh-CN" altLang="en-US" b="1" i="0" dirty="0">
                <a:solidFill>
                  <a:srgbClr val="4F4F4F"/>
                </a:solidFill>
                <a:effectLst/>
                <a:latin typeface="PingFang SC"/>
              </a:rPr>
              <a:t>一</a:t>
            </a:r>
            <a:r>
              <a:rPr lang="en-US" altLang="zh-CN" b="1" i="0" dirty="0">
                <a:solidFill>
                  <a:srgbClr val="4F4F4F"/>
                </a:solidFill>
                <a:effectLst/>
                <a:latin typeface="PingFang SC"/>
              </a:rPr>
              <a:t>)</a:t>
            </a:r>
            <a:r>
              <a:rPr lang="zh-CN" altLang="en-US" b="1" i="0" dirty="0">
                <a:solidFill>
                  <a:srgbClr val="4F4F4F"/>
                </a:solidFill>
                <a:effectLst/>
                <a:latin typeface="PingFang SC"/>
              </a:rPr>
              <a:t>标记</a:t>
            </a:r>
            <a:r>
              <a:rPr lang="en-US" altLang="zh-CN" b="1" i="0" dirty="0">
                <a:solidFill>
                  <a:srgbClr val="4F4F4F"/>
                </a:solidFill>
                <a:effectLst/>
                <a:latin typeface="PingFang SC"/>
              </a:rPr>
              <a:t>-</a:t>
            </a:r>
            <a:r>
              <a:rPr lang="zh-CN" altLang="en-US" b="1" i="0" dirty="0">
                <a:solidFill>
                  <a:srgbClr val="4F4F4F"/>
                </a:solidFill>
                <a:effectLst/>
                <a:latin typeface="PingFang SC"/>
              </a:rPr>
              <a:t>清除算法</a:t>
            </a:r>
          </a:p>
          <a:p>
            <a:r>
              <a:rPr lang="en-US" altLang="zh-CN" b="1" i="0" dirty="0">
                <a:solidFill>
                  <a:srgbClr val="4F4F4F"/>
                </a:solidFill>
                <a:effectLst/>
                <a:latin typeface="PingFang SC"/>
              </a:rPr>
              <a:t>(</a:t>
            </a:r>
            <a:r>
              <a:rPr lang="zh-CN" altLang="en-US" b="1" i="0" dirty="0">
                <a:solidFill>
                  <a:srgbClr val="4F4F4F"/>
                </a:solidFill>
                <a:effectLst/>
                <a:latin typeface="PingFang SC"/>
              </a:rPr>
              <a:t>二</a:t>
            </a:r>
            <a:r>
              <a:rPr lang="en-US" altLang="zh-CN" b="1" i="0" dirty="0">
                <a:solidFill>
                  <a:srgbClr val="4F4F4F"/>
                </a:solidFill>
                <a:effectLst/>
                <a:latin typeface="PingFang SC"/>
              </a:rPr>
              <a:t>)</a:t>
            </a:r>
            <a:r>
              <a:rPr lang="zh-CN" altLang="en-US" b="1" i="0" dirty="0">
                <a:solidFill>
                  <a:srgbClr val="4F4F4F"/>
                </a:solidFill>
                <a:effectLst/>
                <a:latin typeface="PingFang SC"/>
              </a:rPr>
              <a:t>复制算法</a:t>
            </a:r>
          </a:p>
          <a:p>
            <a:r>
              <a:rPr lang="en-US" altLang="zh-CN" b="1" i="0" dirty="0">
                <a:solidFill>
                  <a:srgbClr val="4F4F4F"/>
                </a:solidFill>
                <a:effectLst/>
                <a:latin typeface="PingFang SC"/>
              </a:rPr>
              <a:t>(</a:t>
            </a:r>
            <a:r>
              <a:rPr lang="zh-CN" altLang="en-US" b="1" i="0" dirty="0">
                <a:solidFill>
                  <a:srgbClr val="4F4F4F"/>
                </a:solidFill>
                <a:effectLst/>
                <a:latin typeface="PingFang SC"/>
              </a:rPr>
              <a:t>三</a:t>
            </a:r>
            <a:r>
              <a:rPr lang="en-US" altLang="zh-CN" b="1" i="0" dirty="0">
                <a:solidFill>
                  <a:srgbClr val="4F4F4F"/>
                </a:solidFill>
                <a:effectLst/>
                <a:latin typeface="PingFang SC"/>
              </a:rPr>
              <a:t>)</a:t>
            </a:r>
            <a:r>
              <a:rPr lang="zh-CN" altLang="en-US" b="1" i="0" dirty="0">
                <a:solidFill>
                  <a:srgbClr val="4F4F4F"/>
                </a:solidFill>
                <a:effectLst/>
                <a:latin typeface="PingFang SC"/>
              </a:rPr>
              <a:t>标记</a:t>
            </a:r>
            <a:r>
              <a:rPr lang="en-US" altLang="zh-CN" b="1" i="0" dirty="0">
                <a:solidFill>
                  <a:srgbClr val="4F4F4F"/>
                </a:solidFill>
                <a:effectLst/>
                <a:latin typeface="PingFang SC"/>
              </a:rPr>
              <a:t>-</a:t>
            </a:r>
            <a:r>
              <a:rPr lang="zh-CN" altLang="en-US" b="1" i="0" dirty="0">
                <a:solidFill>
                  <a:srgbClr val="4F4F4F"/>
                </a:solidFill>
                <a:effectLst/>
                <a:latin typeface="PingFang SC"/>
              </a:rPr>
              <a:t>整理算法</a:t>
            </a:r>
          </a:p>
          <a:p>
            <a:r>
              <a:rPr lang="en-US" altLang="zh-CN" b="1" i="0" dirty="0">
                <a:solidFill>
                  <a:srgbClr val="4F4F4F"/>
                </a:solidFill>
                <a:effectLst/>
                <a:latin typeface="PingFang SC"/>
              </a:rPr>
              <a:t>(</a:t>
            </a:r>
            <a:r>
              <a:rPr lang="zh-CN" altLang="en-US" b="1" i="0" dirty="0">
                <a:solidFill>
                  <a:srgbClr val="4F4F4F"/>
                </a:solidFill>
                <a:effectLst/>
                <a:latin typeface="PingFang SC"/>
              </a:rPr>
              <a:t>四</a:t>
            </a:r>
            <a:r>
              <a:rPr lang="en-US" altLang="zh-CN" b="1" i="0" dirty="0">
                <a:solidFill>
                  <a:srgbClr val="4F4F4F"/>
                </a:solidFill>
                <a:effectLst/>
                <a:latin typeface="PingFang SC"/>
              </a:rPr>
              <a:t>)</a:t>
            </a:r>
            <a:r>
              <a:rPr lang="zh-CN" altLang="en-US" b="1" i="0" dirty="0">
                <a:solidFill>
                  <a:srgbClr val="4F4F4F"/>
                </a:solidFill>
                <a:effectLst/>
                <a:latin typeface="PingFang SC"/>
              </a:rPr>
              <a:t>分代回收算法</a:t>
            </a:r>
          </a:p>
          <a:p>
            <a:endParaRPr lang="zh-CN" altLang="en-US" dirty="0"/>
          </a:p>
        </p:txBody>
      </p:sp>
    </p:spTree>
    <p:extLst>
      <p:ext uri="{BB962C8B-B14F-4D97-AF65-F5344CB8AC3E}">
        <p14:creationId xmlns:p14="http://schemas.microsoft.com/office/powerpoint/2010/main" val="3377550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CDD27-1C1A-4B2F-BBCC-2E3E8123FDF9}"/>
              </a:ext>
            </a:extLst>
          </p:cNvPr>
          <p:cNvSpPr>
            <a:spLocks noGrp="1"/>
          </p:cNvSpPr>
          <p:nvPr>
            <p:ph type="title"/>
          </p:nvPr>
        </p:nvSpPr>
        <p:spPr/>
        <p:txBody>
          <a:bodyPr/>
          <a:lstStyle/>
          <a:p>
            <a:r>
              <a:rPr lang="zh-CN" altLang="en-US" b="1" i="0" dirty="0">
                <a:solidFill>
                  <a:srgbClr val="4F4F4F"/>
                </a:solidFill>
                <a:effectLst/>
                <a:latin typeface="PingFang SC"/>
              </a:rPr>
              <a:t>垃圾收集器</a:t>
            </a:r>
            <a:endParaRPr lang="zh-CN" altLang="en-US" dirty="0"/>
          </a:p>
        </p:txBody>
      </p:sp>
      <p:pic>
        <p:nvPicPr>
          <p:cNvPr id="16386" name="Picture 2" descr="在这里插入图片描述">
            <a:extLst>
              <a:ext uri="{FF2B5EF4-FFF2-40B4-BE49-F238E27FC236}">
                <a16:creationId xmlns:a16="http://schemas.microsoft.com/office/drawing/2014/main" id="{3428DE6D-6E9E-4BD9-BB6D-CEBDD449D2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5960" y="4373880"/>
            <a:ext cx="4638040" cy="180407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F871F2A-8195-478C-9814-F378700BA51E}"/>
              </a:ext>
            </a:extLst>
          </p:cNvPr>
          <p:cNvSpPr txBox="1"/>
          <p:nvPr/>
        </p:nvSpPr>
        <p:spPr>
          <a:xfrm>
            <a:off x="269240" y="4373880"/>
            <a:ext cx="5318760" cy="1323439"/>
          </a:xfrm>
          <a:prstGeom prst="rect">
            <a:avLst/>
          </a:prstGeom>
          <a:noFill/>
        </p:spPr>
        <p:txBody>
          <a:bodyPr wrap="square">
            <a:spAutoFit/>
          </a:bodyPr>
          <a:lstStyle/>
          <a:p>
            <a:r>
              <a:rPr lang="zh-CN" altLang="en-US" sz="1000" dirty="0"/>
              <a:t>使用垃圾回收器，通过设置垃圾回收器参数</a:t>
            </a:r>
            <a:endParaRPr lang="en-US" altLang="zh-CN" sz="1000" dirty="0"/>
          </a:p>
          <a:p>
            <a:r>
              <a:rPr lang="zh-CN" altLang="en-US" sz="1000" dirty="0"/>
              <a:t>-XX:+UseSerialGC,</a:t>
            </a:r>
            <a:r>
              <a:rPr lang="zh-CN" altLang="en-US" sz="1000" b="1" dirty="0"/>
              <a:t>虛拟机运行在Client模式下的默认值，Serial+ Serial Old</a:t>
            </a:r>
            <a:endParaRPr lang="en-US" altLang="zh-CN" sz="1000" b="1" dirty="0"/>
          </a:p>
          <a:p>
            <a:r>
              <a:rPr lang="zh-CN" altLang="en-US" sz="1000" dirty="0"/>
              <a:t>-XX:+UseParNewGC，ParNew+Serial Old,在JDK1.8被废弃，在JDK1.7还可以使用</a:t>
            </a:r>
            <a:endParaRPr lang="en-US" altLang="zh-CN" sz="1000" dirty="0"/>
          </a:p>
          <a:p>
            <a:r>
              <a:rPr lang="zh-CN" altLang="en-US" sz="1000" dirty="0"/>
              <a:t>-XX:+UseConcMarkSweepGC，ParNew+CMS+Serial Old</a:t>
            </a:r>
            <a:endParaRPr lang="en-US" altLang="zh-CN" sz="1000" dirty="0"/>
          </a:p>
          <a:p>
            <a:r>
              <a:rPr lang="zh-CN" altLang="en-US" sz="1000" dirty="0"/>
              <a:t>-XX:+UseParallelGC,</a:t>
            </a:r>
            <a:r>
              <a:rPr lang="zh-CN" altLang="en-US" sz="1000" b="1" dirty="0"/>
              <a:t>虚拟机运行在Server模式下的默认值，Parallel Scavenge+Serial Old(PS MarkSweep)</a:t>
            </a:r>
            <a:endParaRPr lang="en-US" altLang="zh-CN" sz="1000" b="1" dirty="0"/>
          </a:p>
          <a:p>
            <a:r>
              <a:rPr lang="zh-CN" altLang="en-US" sz="1000" dirty="0"/>
              <a:t>-XX:+UseParallelOldGC, Parallel Scavenge+Parallel Old</a:t>
            </a:r>
            <a:endParaRPr lang="en-US" altLang="zh-CN" sz="1000" dirty="0"/>
          </a:p>
          <a:p>
            <a:r>
              <a:rPr lang="zh-CN" altLang="en-US" sz="1000" dirty="0"/>
              <a:t>-XX:+UseG1GC，G1+G1</a:t>
            </a:r>
          </a:p>
        </p:txBody>
      </p:sp>
      <p:pic>
        <p:nvPicPr>
          <p:cNvPr id="16388" name="Picture 4" descr="收集器组合">
            <a:extLst>
              <a:ext uri="{FF2B5EF4-FFF2-40B4-BE49-F238E27FC236}">
                <a16:creationId xmlns:a16="http://schemas.microsoft.com/office/drawing/2014/main" id="{826A5341-DA0C-4979-A9BB-B2E294D6A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0" y="1398111"/>
            <a:ext cx="5969000" cy="270807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4D3818F-D870-423B-BB48-6FC40B8492BE}"/>
              </a:ext>
            </a:extLst>
          </p:cNvPr>
          <p:cNvSpPr txBox="1"/>
          <p:nvPr/>
        </p:nvSpPr>
        <p:spPr>
          <a:xfrm>
            <a:off x="6667418" y="365125"/>
            <a:ext cx="5524582" cy="4585871"/>
          </a:xfrm>
          <a:prstGeom prst="rect">
            <a:avLst/>
          </a:prstGeom>
          <a:noFill/>
        </p:spPr>
        <p:txBody>
          <a:bodyPr wrap="square">
            <a:spAutoFit/>
          </a:bodyPr>
          <a:lstStyle/>
          <a:p>
            <a:r>
              <a:rPr lang="zh-CN" altLang="en-US" sz="1400" b="1" i="0" dirty="0">
                <a:solidFill>
                  <a:srgbClr val="404040"/>
                </a:solidFill>
                <a:effectLst/>
                <a:latin typeface="-apple-system"/>
              </a:rPr>
              <a:t>垃圾回收器的发展历史</a:t>
            </a:r>
            <a:endParaRPr lang="en-US" altLang="zh-CN" sz="1400" b="1" dirty="0"/>
          </a:p>
          <a:p>
            <a:r>
              <a:rPr lang="en-US" altLang="zh-CN" sz="1400" b="1" dirty="0"/>
              <a:t>1999</a:t>
            </a:r>
            <a:r>
              <a:rPr lang="zh-CN" altLang="en-US" sz="1400" b="1" dirty="0"/>
              <a:t>年：</a:t>
            </a:r>
            <a:r>
              <a:rPr lang="zh-CN" altLang="en-US" sz="1400" dirty="0"/>
              <a:t>随</a:t>
            </a:r>
            <a:r>
              <a:rPr lang="en-US" altLang="zh-CN" sz="1400" dirty="0"/>
              <a:t>JDK1.3.1</a:t>
            </a:r>
            <a:r>
              <a:rPr lang="zh-CN" altLang="en-US" sz="1400" dirty="0"/>
              <a:t>一起来的串行方式</a:t>
            </a:r>
            <a:r>
              <a:rPr lang="en-US" altLang="zh-CN" sz="1400" dirty="0"/>
              <a:t>Serial GC</a:t>
            </a:r>
            <a:r>
              <a:rPr lang="zh-CN" altLang="en-US" sz="1400" dirty="0"/>
              <a:t>（第一款</a:t>
            </a:r>
            <a:r>
              <a:rPr lang="en-US" altLang="zh-CN" sz="1400" dirty="0"/>
              <a:t>GC</a:t>
            </a:r>
            <a:r>
              <a:rPr lang="zh-CN" altLang="en-US" sz="1400" dirty="0"/>
              <a:t>），</a:t>
            </a:r>
            <a:r>
              <a:rPr lang="en-US" altLang="zh-CN" sz="1400" dirty="0" err="1"/>
              <a:t>ParNew</a:t>
            </a:r>
            <a:r>
              <a:rPr lang="en-US" altLang="zh-CN" sz="1400" dirty="0"/>
              <a:t> GC</a:t>
            </a:r>
            <a:r>
              <a:rPr lang="zh-CN" altLang="en-US" sz="1400" dirty="0"/>
              <a:t>是</a:t>
            </a:r>
            <a:r>
              <a:rPr lang="en-US" altLang="zh-CN" sz="1400" dirty="0" err="1"/>
              <a:t>SerialGC</a:t>
            </a:r>
            <a:r>
              <a:rPr lang="zh-CN" altLang="en-US" sz="1400" dirty="0"/>
              <a:t>的多线程版本。</a:t>
            </a:r>
            <a:br>
              <a:rPr lang="zh-CN" altLang="en-US" sz="1400" dirty="0"/>
            </a:br>
            <a:r>
              <a:rPr lang="en-US" altLang="zh-CN" sz="1400" b="1" dirty="0"/>
              <a:t>2002</a:t>
            </a:r>
            <a:r>
              <a:rPr lang="zh-CN" altLang="en-US" sz="1400" b="1" dirty="0"/>
              <a:t>年：</a:t>
            </a:r>
            <a:r>
              <a:rPr lang="en-US" altLang="zh-CN" sz="1400" dirty="0"/>
              <a:t>2</a:t>
            </a:r>
            <a:r>
              <a:rPr lang="zh-CN" altLang="en-US" sz="1400" dirty="0"/>
              <a:t>月</a:t>
            </a:r>
            <a:r>
              <a:rPr lang="en-US" altLang="zh-CN" sz="1400" dirty="0"/>
              <a:t>26</a:t>
            </a:r>
            <a:r>
              <a:rPr lang="zh-CN" altLang="en-US" sz="1400" dirty="0"/>
              <a:t>日，</a:t>
            </a:r>
            <a:r>
              <a:rPr lang="en-US" altLang="zh-CN" sz="1400" dirty="0"/>
              <a:t>Parallel GC</a:t>
            </a:r>
            <a:r>
              <a:rPr lang="zh-CN" altLang="en-US" sz="1400" dirty="0"/>
              <a:t>和</a:t>
            </a:r>
            <a:r>
              <a:rPr lang="en-US" altLang="zh-CN" sz="1400" dirty="0"/>
              <a:t>Concurrent Mark Sweep GC</a:t>
            </a:r>
            <a:r>
              <a:rPr lang="zh-CN" altLang="en-US" sz="1400" dirty="0"/>
              <a:t>（即</a:t>
            </a:r>
            <a:r>
              <a:rPr lang="en-US" altLang="zh-CN" sz="1400" dirty="0"/>
              <a:t>CMS</a:t>
            </a:r>
            <a:r>
              <a:rPr lang="zh-CN" altLang="en-US" sz="1400" dirty="0"/>
              <a:t>）跟随</a:t>
            </a:r>
            <a:r>
              <a:rPr lang="en-US" altLang="zh-CN" sz="1400" dirty="0"/>
              <a:t>JDK1.4.2</a:t>
            </a:r>
            <a:r>
              <a:rPr lang="zh-CN" altLang="en-US" sz="1400" dirty="0"/>
              <a:t>一起发布。</a:t>
            </a:r>
            <a:r>
              <a:rPr lang="en-US" altLang="zh-CN" sz="1400" dirty="0"/>
              <a:t>Parallel GC</a:t>
            </a:r>
            <a:r>
              <a:rPr lang="zh-CN" altLang="en-US" sz="1400" dirty="0"/>
              <a:t>在</a:t>
            </a:r>
            <a:r>
              <a:rPr lang="en-US" altLang="zh-CN" sz="1400" dirty="0"/>
              <a:t>JDK6</a:t>
            </a:r>
            <a:r>
              <a:rPr lang="zh-CN" altLang="en-US" sz="1400" dirty="0"/>
              <a:t>之后成为</a:t>
            </a:r>
            <a:r>
              <a:rPr lang="en-US" altLang="zh-CN" sz="1400" dirty="0"/>
              <a:t>Hotspot</a:t>
            </a:r>
            <a:r>
              <a:rPr lang="zh-CN" altLang="en-US" sz="1400" dirty="0"/>
              <a:t>默认</a:t>
            </a:r>
            <a:r>
              <a:rPr lang="en-US" altLang="zh-CN" sz="1400" dirty="0"/>
              <a:t>GC</a:t>
            </a:r>
            <a:r>
              <a:rPr lang="zh-CN" altLang="en-US" sz="1400" dirty="0"/>
              <a:t>。</a:t>
            </a:r>
            <a:br>
              <a:rPr lang="zh-CN" altLang="en-US" sz="1400" dirty="0"/>
            </a:br>
            <a:r>
              <a:rPr lang="en-US" altLang="zh-CN" sz="1400" b="1" dirty="0"/>
              <a:t>2012</a:t>
            </a:r>
            <a:r>
              <a:rPr lang="zh-CN" altLang="en-US" sz="1400" b="1" dirty="0"/>
              <a:t>年：</a:t>
            </a:r>
            <a:r>
              <a:rPr lang="zh-CN" altLang="en-US" sz="1400" dirty="0"/>
              <a:t>在</a:t>
            </a:r>
            <a:r>
              <a:rPr lang="en-US" altLang="zh-CN" sz="1400" dirty="0"/>
              <a:t>JDK1.7u4</a:t>
            </a:r>
            <a:r>
              <a:rPr lang="zh-CN" altLang="en-US" sz="1400" dirty="0"/>
              <a:t>中，</a:t>
            </a:r>
            <a:r>
              <a:rPr lang="en-US" altLang="zh-CN" sz="1400" dirty="0"/>
              <a:t>G1</a:t>
            </a:r>
            <a:r>
              <a:rPr lang="zh-CN" altLang="en-US" sz="1400" dirty="0"/>
              <a:t>可用。</a:t>
            </a:r>
            <a:br>
              <a:rPr lang="zh-CN" altLang="en-US" sz="1400" dirty="0"/>
            </a:br>
            <a:r>
              <a:rPr lang="en-US" altLang="zh-CN" sz="1400" b="1" dirty="0"/>
              <a:t>2017</a:t>
            </a:r>
            <a:r>
              <a:rPr lang="zh-CN" altLang="en-US" sz="1400" b="1" dirty="0"/>
              <a:t>年：</a:t>
            </a:r>
            <a:r>
              <a:rPr lang="en-US" altLang="zh-CN" sz="1400" dirty="0"/>
              <a:t>JDK9</a:t>
            </a:r>
            <a:r>
              <a:rPr lang="zh-CN" altLang="en-US" sz="1400" dirty="0"/>
              <a:t>中</a:t>
            </a:r>
            <a:r>
              <a:rPr lang="en-US" altLang="zh-CN" sz="1400" dirty="0"/>
              <a:t>G1</a:t>
            </a:r>
            <a:r>
              <a:rPr lang="zh-CN" altLang="en-US" sz="1400" dirty="0"/>
              <a:t>成为默认垃圾回收器，以替代</a:t>
            </a:r>
            <a:r>
              <a:rPr lang="en-US" altLang="zh-CN" sz="1400" dirty="0"/>
              <a:t>CMS.</a:t>
            </a:r>
            <a:br>
              <a:rPr lang="en-US" altLang="zh-CN" sz="1400" dirty="0"/>
            </a:br>
            <a:r>
              <a:rPr lang="en-US" altLang="zh-CN" sz="1400" b="1" dirty="0"/>
              <a:t>2018</a:t>
            </a:r>
            <a:r>
              <a:rPr lang="zh-CN" altLang="en-US" sz="1400" b="1" dirty="0"/>
              <a:t>年：</a:t>
            </a:r>
            <a:r>
              <a:rPr lang="en-US" altLang="zh-CN" sz="1400" dirty="0"/>
              <a:t>3</a:t>
            </a:r>
            <a:r>
              <a:rPr lang="zh-CN" altLang="en-US" sz="1400" dirty="0"/>
              <a:t>月，</a:t>
            </a:r>
            <a:r>
              <a:rPr lang="en-US" altLang="zh-CN" sz="1400" dirty="0"/>
              <a:t>JDK10</a:t>
            </a:r>
            <a:r>
              <a:rPr lang="zh-CN" altLang="en-US" sz="1400" dirty="0"/>
              <a:t>中</a:t>
            </a:r>
            <a:r>
              <a:rPr lang="en-US" altLang="zh-CN" sz="1400" dirty="0"/>
              <a:t>G1</a:t>
            </a:r>
            <a:r>
              <a:rPr lang="zh-CN" altLang="en-US" sz="1400" dirty="0"/>
              <a:t>的并行完整垃圾回收，实现并行性能改善最坏情况的延迟。</a:t>
            </a:r>
            <a:br>
              <a:rPr lang="zh-CN" altLang="en-US" sz="1400" dirty="0"/>
            </a:br>
            <a:r>
              <a:rPr lang="en-US" altLang="zh-CN" sz="1400" dirty="0"/>
              <a:t>9</a:t>
            </a:r>
            <a:r>
              <a:rPr lang="zh-CN" altLang="en-US" sz="1400" dirty="0"/>
              <a:t>月，</a:t>
            </a:r>
            <a:r>
              <a:rPr lang="en-US" altLang="zh-CN" sz="1400" dirty="0"/>
              <a:t>JDK11</a:t>
            </a:r>
            <a:r>
              <a:rPr lang="zh-CN" altLang="en-US" sz="1400" dirty="0"/>
              <a:t>发布，引入</a:t>
            </a:r>
            <a:r>
              <a:rPr lang="en-US" altLang="zh-CN" sz="1400" dirty="0"/>
              <a:t>Epsilon GC</a:t>
            </a:r>
            <a:r>
              <a:rPr lang="zh-CN" altLang="en-US" sz="1400" dirty="0"/>
              <a:t>，又称为“</a:t>
            </a:r>
            <a:r>
              <a:rPr lang="en-US" altLang="zh-CN" sz="1400" dirty="0"/>
              <a:t>No-Op</a:t>
            </a:r>
            <a:r>
              <a:rPr lang="zh-CN" altLang="en-US" sz="1400" dirty="0"/>
              <a:t>无操作”回收器，同时引入</a:t>
            </a:r>
            <a:r>
              <a:rPr lang="en-US" altLang="zh-CN" sz="1400" dirty="0"/>
              <a:t>ZGC:</a:t>
            </a:r>
            <a:r>
              <a:rPr lang="zh-CN" altLang="en-US" sz="1400" dirty="0"/>
              <a:t>可伸缩的低延迟回收器（</a:t>
            </a:r>
            <a:r>
              <a:rPr lang="en-US" altLang="zh-CN" sz="1400" dirty="0"/>
              <a:t>Experimental</a:t>
            </a:r>
            <a:r>
              <a:rPr lang="zh-CN" altLang="en-US" sz="1400" dirty="0"/>
              <a:t>）</a:t>
            </a:r>
            <a:br>
              <a:rPr lang="zh-CN" altLang="en-US" sz="1400" dirty="0"/>
            </a:br>
            <a:r>
              <a:rPr lang="en-US" altLang="zh-CN" sz="1400" b="1" dirty="0"/>
              <a:t>2019</a:t>
            </a:r>
            <a:r>
              <a:rPr lang="zh-CN" altLang="en-US" sz="1400" b="1" dirty="0"/>
              <a:t>年：</a:t>
            </a:r>
            <a:r>
              <a:rPr lang="en-US" altLang="zh-CN" sz="1400" dirty="0"/>
              <a:t>3</a:t>
            </a:r>
            <a:r>
              <a:rPr lang="zh-CN" altLang="en-US" sz="1400" dirty="0"/>
              <a:t>月，</a:t>
            </a:r>
            <a:r>
              <a:rPr lang="en-US" altLang="zh-CN" sz="1400" dirty="0"/>
              <a:t>JDK12</a:t>
            </a:r>
            <a:r>
              <a:rPr lang="zh-CN" altLang="en-US" sz="1400" dirty="0"/>
              <a:t>发布。增加</a:t>
            </a:r>
            <a:r>
              <a:rPr lang="en-US" altLang="zh-CN" sz="1400" dirty="0"/>
              <a:t>G1</a:t>
            </a:r>
            <a:r>
              <a:rPr lang="zh-CN" altLang="en-US" sz="1400" dirty="0"/>
              <a:t>，自动返回未使用堆内存给操作系统；同时，引入</a:t>
            </a:r>
            <a:r>
              <a:rPr lang="en-US" altLang="zh-CN" sz="1400" dirty="0"/>
              <a:t>Shenandoah GC:</a:t>
            </a:r>
            <a:r>
              <a:rPr lang="zh-CN" altLang="en-US" sz="1400" dirty="0"/>
              <a:t>地停顿时间的</a:t>
            </a:r>
            <a:r>
              <a:rPr lang="en-US" altLang="zh-CN" sz="1400" dirty="0"/>
              <a:t>GC(Experimental)</a:t>
            </a:r>
            <a:br>
              <a:rPr lang="en-US" altLang="zh-CN" sz="1400" dirty="0"/>
            </a:br>
            <a:r>
              <a:rPr lang="en-US" altLang="zh-CN" sz="1400" dirty="0"/>
              <a:t>9</a:t>
            </a:r>
            <a:r>
              <a:rPr lang="zh-CN" altLang="en-US" sz="1400" dirty="0"/>
              <a:t>月，</a:t>
            </a:r>
            <a:r>
              <a:rPr lang="en-US" altLang="zh-CN" sz="1400" dirty="0"/>
              <a:t>JDK13</a:t>
            </a:r>
            <a:r>
              <a:rPr lang="zh-CN" altLang="en-US" sz="1400" dirty="0"/>
              <a:t>发布。增强</a:t>
            </a:r>
            <a:r>
              <a:rPr lang="en-US" altLang="zh-CN" sz="1400" dirty="0"/>
              <a:t>ZGC</a:t>
            </a:r>
            <a:r>
              <a:rPr lang="zh-CN" altLang="en-US" sz="1400" dirty="0"/>
              <a:t>，自动返回未使用堆内存给操作系统。</a:t>
            </a:r>
            <a:br>
              <a:rPr lang="zh-CN" altLang="en-US" sz="1400" dirty="0"/>
            </a:br>
            <a:r>
              <a:rPr lang="en-US" altLang="zh-CN" sz="1400" b="1" dirty="0"/>
              <a:t>2020</a:t>
            </a:r>
            <a:r>
              <a:rPr lang="zh-CN" altLang="en-US" sz="1400" b="1" dirty="0"/>
              <a:t>年：</a:t>
            </a:r>
            <a:r>
              <a:rPr lang="en-US" altLang="zh-CN" sz="1400" dirty="0"/>
              <a:t>3</a:t>
            </a:r>
            <a:r>
              <a:rPr lang="zh-CN" altLang="en-US" sz="1400" dirty="0"/>
              <a:t>月，</a:t>
            </a:r>
            <a:r>
              <a:rPr lang="en-US" altLang="zh-CN" sz="1400" dirty="0"/>
              <a:t>JDK14</a:t>
            </a:r>
            <a:r>
              <a:rPr lang="zh-CN" altLang="en-US" sz="1400" dirty="0"/>
              <a:t>发布。删除</a:t>
            </a:r>
            <a:r>
              <a:rPr lang="en-US" altLang="zh-CN" sz="1400" dirty="0"/>
              <a:t>CMS</a:t>
            </a:r>
            <a:r>
              <a:rPr lang="zh-CN" altLang="en-US" sz="1400" dirty="0"/>
              <a:t>，扩展</a:t>
            </a:r>
            <a:r>
              <a:rPr lang="en-US" altLang="zh-CN" sz="1400" dirty="0"/>
              <a:t>ZGC</a:t>
            </a:r>
            <a:r>
              <a:rPr lang="zh-CN" altLang="en-US" sz="1400" dirty="0"/>
              <a:t>，在</a:t>
            </a:r>
            <a:r>
              <a:rPr lang="en-US" altLang="zh-CN" sz="1400" dirty="0"/>
              <a:t>mac</a:t>
            </a:r>
            <a:r>
              <a:rPr lang="zh-CN" altLang="en-US" sz="1400" dirty="0"/>
              <a:t>和</a:t>
            </a:r>
            <a:r>
              <a:rPr lang="en-US" altLang="zh-CN" sz="1400" dirty="0"/>
              <a:t>windows</a:t>
            </a:r>
            <a:r>
              <a:rPr lang="zh-CN" altLang="en-US" sz="1400" dirty="0"/>
              <a:t>的应用。</a:t>
            </a:r>
          </a:p>
          <a:p>
            <a:br>
              <a:rPr lang="zh-CN" altLang="en-US" dirty="0"/>
            </a:br>
            <a:br>
              <a:rPr lang="zh-CN" altLang="en-US" dirty="0"/>
            </a:br>
            <a:endParaRPr lang="zh-CN" altLang="en-US" dirty="0"/>
          </a:p>
        </p:txBody>
      </p:sp>
    </p:spTree>
    <p:extLst>
      <p:ext uri="{BB962C8B-B14F-4D97-AF65-F5344CB8AC3E}">
        <p14:creationId xmlns:p14="http://schemas.microsoft.com/office/powerpoint/2010/main" val="117374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A0ED6-BCB7-4F60-8C7A-55673953A9C4}"/>
              </a:ext>
            </a:extLst>
          </p:cNvPr>
          <p:cNvSpPr>
            <a:spLocks noGrp="1"/>
          </p:cNvSpPr>
          <p:nvPr>
            <p:ph type="title"/>
          </p:nvPr>
        </p:nvSpPr>
        <p:spPr/>
        <p:txBody>
          <a:bodyPr/>
          <a:lstStyle/>
          <a:p>
            <a:r>
              <a:rPr lang="zh-CN" altLang="en-US" b="1" i="0" dirty="0">
                <a:solidFill>
                  <a:srgbClr val="4F4F4F"/>
                </a:solidFill>
                <a:effectLst/>
                <a:latin typeface="PingFang SC"/>
              </a:rPr>
              <a:t>十种垃圾收集器都用的什么算法？？</a:t>
            </a:r>
            <a:endParaRPr lang="zh-CN" altLang="en-US" dirty="0"/>
          </a:p>
        </p:txBody>
      </p:sp>
      <p:pic>
        <p:nvPicPr>
          <p:cNvPr id="5" name="内容占位符 4">
            <a:extLst>
              <a:ext uri="{FF2B5EF4-FFF2-40B4-BE49-F238E27FC236}">
                <a16:creationId xmlns:a16="http://schemas.microsoft.com/office/drawing/2014/main" id="{66802FDC-92DC-494E-BDB6-C295D30018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749" y="1545007"/>
            <a:ext cx="8941260" cy="2552831"/>
          </a:xfrm>
        </p:spPr>
      </p:pic>
    </p:spTree>
    <p:extLst>
      <p:ext uri="{BB962C8B-B14F-4D97-AF65-F5344CB8AC3E}">
        <p14:creationId xmlns:p14="http://schemas.microsoft.com/office/powerpoint/2010/main" val="3916269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B55C7-0BB1-451A-807E-CF3D2201E5CE}"/>
              </a:ext>
            </a:extLst>
          </p:cNvPr>
          <p:cNvSpPr>
            <a:spLocks noGrp="1"/>
          </p:cNvSpPr>
          <p:nvPr>
            <p:ph type="title"/>
          </p:nvPr>
        </p:nvSpPr>
        <p:spPr/>
        <p:txBody>
          <a:bodyPr/>
          <a:lstStyle/>
          <a:p>
            <a:r>
              <a:rPr lang="en-US" altLang="zh-CN" b="1" i="0" dirty="0">
                <a:solidFill>
                  <a:srgbClr val="4F4F4F"/>
                </a:solidFill>
                <a:effectLst/>
                <a:latin typeface="PingFang SC"/>
              </a:rPr>
              <a:t>Serial</a:t>
            </a:r>
            <a:r>
              <a:rPr lang="zh-CN" altLang="en-US" b="1" i="0" dirty="0">
                <a:solidFill>
                  <a:srgbClr val="4F4F4F"/>
                </a:solidFill>
                <a:effectLst/>
                <a:latin typeface="PingFang SC"/>
              </a:rPr>
              <a:t>收集器</a:t>
            </a:r>
            <a:endParaRPr lang="zh-CN" altLang="en-US" dirty="0"/>
          </a:p>
        </p:txBody>
      </p:sp>
      <p:sp>
        <p:nvSpPr>
          <p:cNvPr id="3" name="内容占位符 2">
            <a:extLst>
              <a:ext uri="{FF2B5EF4-FFF2-40B4-BE49-F238E27FC236}">
                <a16:creationId xmlns:a16="http://schemas.microsoft.com/office/drawing/2014/main" id="{B18F7F73-54DA-43AD-B72C-162E59495F83}"/>
              </a:ext>
            </a:extLst>
          </p:cNvPr>
          <p:cNvSpPr>
            <a:spLocks noGrp="1"/>
          </p:cNvSpPr>
          <p:nvPr>
            <p:ph idx="1"/>
          </p:nvPr>
        </p:nvSpPr>
        <p:spPr>
          <a:xfrm>
            <a:off x="838200" y="1556702"/>
            <a:ext cx="8356600" cy="4351338"/>
          </a:xfrm>
        </p:spPr>
        <p:txBody>
          <a:bodyPr/>
          <a:lstStyle/>
          <a:p>
            <a:r>
              <a:rPr lang="en-US" altLang="zh-CN" sz="2000" b="0" i="0" dirty="0">
                <a:solidFill>
                  <a:srgbClr val="4D4D4D"/>
                </a:solidFill>
                <a:effectLst/>
                <a:latin typeface="-apple-system"/>
              </a:rPr>
              <a:t>Serial</a:t>
            </a:r>
            <a:r>
              <a:rPr lang="zh-CN" altLang="en-US" sz="2000" b="0" i="0" dirty="0">
                <a:solidFill>
                  <a:srgbClr val="4D4D4D"/>
                </a:solidFill>
                <a:effectLst/>
                <a:latin typeface="-apple-system"/>
              </a:rPr>
              <a:t>收集器是单一线程收集器，运行在</a:t>
            </a:r>
            <a:r>
              <a:rPr lang="en-US" altLang="zh-CN" sz="2000" b="0" i="0" dirty="0">
                <a:solidFill>
                  <a:srgbClr val="4D4D4D"/>
                </a:solidFill>
                <a:effectLst/>
                <a:latin typeface="-apple-system"/>
              </a:rPr>
              <a:t>Client</a:t>
            </a:r>
            <a:r>
              <a:rPr lang="zh-CN" altLang="en-US" sz="2000" b="0" i="0" dirty="0">
                <a:solidFill>
                  <a:srgbClr val="4D4D4D"/>
                </a:solidFill>
                <a:effectLst/>
                <a:latin typeface="-apple-system"/>
              </a:rPr>
              <a:t>端</a:t>
            </a:r>
            <a:r>
              <a:rPr lang="en-US" altLang="zh-CN" sz="2000" b="0" i="0" dirty="0">
                <a:solidFill>
                  <a:srgbClr val="4D4D4D"/>
                </a:solidFill>
                <a:effectLst/>
                <a:latin typeface="-apple-system"/>
              </a:rPr>
              <a:t>,</a:t>
            </a:r>
            <a:r>
              <a:rPr lang="zh-CN" altLang="en-US" sz="2000" b="0" i="0" dirty="0">
                <a:solidFill>
                  <a:srgbClr val="4D4D4D"/>
                </a:solidFill>
                <a:effectLst/>
                <a:latin typeface="-apple-system"/>
              </a:rPr>
              <a:t>在</a:t>
            </a:r>
            <a:r>
              <a:rPr lang="en-US" altLang="zh-CN" sz="2000" b="0" i="0" dirty="0">
                <a:solidFill>
                  <a:srgbClr val="4D4D4D"/>
                </a:solidFill>
                <a:effectLst/>
                <a:latin typeface="-apple-system"/>
              </a:rPr>
              <a:t>JDK 1.3.1 </a:t>
            </a:r>
            <a:r>
              <a:rPr lang="zh-CN" altLang="en-US" sz="2000" b="0" i="0" dirty="0">
                <a:solidFill>
                  <a:srgbClr val="4D4D4D"/>
                </a:solidFill>
                <a:effectLst/>
                <a:latin typeface="-apple-system"/>
              </a:rPr>
              <a:t>之前唯一的垃圾回收器，复制算法，它在收集垃圾的时候，会暂停其他所有的工作线程，直到收集结束，被称之“</a:t>
            </a:r>
            <a:r>
              <a:rPr lang="en-US" altLang="zh-CN" sz="2000" b="0" i="0" dirty="0">
                <a:solidFill>
                  <a:srgbClr val="4D4D4D"/>
                </a:solidFill>
                <a:effectLst/>
                <a:latin typeface="-apple-system"/>
              </a:rPr>
              <a:t>stop the world”</a:t>
            </a:r>
            <a:r>
              <a:rPr lang="zh-CN" altLang="en-US" sz="2000" b="0" i="0" dirty="0">
                <a:solidFill>
                  <a:srgbClr val="4D4D4D"/>
                </a:solidFill>
                <a:effectLst/>
                <a:latin typeface="-apple-system"/>
              </a:rPr>
              <a:t>。</a:t>
            </a:r>
            <a:endParaRPr lang="en-US" altLang="zh-CN" sz="2000" b="0" i="0" dirty="0">
              <a:solidFill>
                <a:srgbClr val="4D4D4D"/>
              </a:solidFill>
              <a:effectLst/>
              <a:latin typeface="-apple-system"/>
            </a:endParaRPr>
          </a:p>
          <a:p>
            <a:endParaRPr lang="zh-CN" altLang="en-US" dirty="0"/>
          </a:p>
        </p:txBody>
      </p:sp>
      <p:pic>
        <p:nvPicPr>
          <p:cNvPr id="17410" name="Picture 2" descr="在这里插入图片描述">
            <a:extLst>
              <a:ext uri="{FF2B5EF4-FFF2-40B4-BE49-F238E27FC236}">
                <a16:creationId xmlns:a16="http://schemas.microsoft.com/office/drawing/2014/main" id="{163BC5E8-36F2-4DC1-B331-65B3238963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840" y="2854406"/>
            <a:ext cx="7319010" cy="2631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09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A4979A3-DE46-46BA-A7EC-98F98432C75A}"/>
              </a:ext>
            </a:extLst>
          </p:cNvPr>
          <p:cNvSpPr>
            <a:spLocks noGrp="1"/>
          </p:cNvSpPr>
          <p:nvPr>
            <p:ph type="ctrTitle"/>
          </p:nvPr>
        </p:nvSpPr>
        <p:spPr>
          <a:xfrm>
            <a:off x="638881" y="457201"/>
            <a:ext cx="10909640" cy="1549730"/>
          </a:xfrm>
        </p:spPr>
        <p:txBody>
          <a:bodyPr anchor="b">
            <a:normAutofit/>
          </a:bodyPr>
          <a:lstStyle/>
          <a:p>
            <a:r>
              <a:rPr lang="zh-CN" altLang="en-US" sz="2100" dirty="0"/>
              <a:t>机器只能运行二进制码，因而就要有一种机制将程序译成二进制。常见的高级语言通常有两种途径实现：    一种是编译器层面，由编译器直接译成机器码，机器码可直接执行；    另外一种软件层面，将软件编译成字节码，运行时再由虚拟机边解释成二进制编码边执行。</a:t>
            </a:r>
            <a:br>
              <a:rPr lang="en-US" altLang="zh-CN" sz="2100" dirty="0"/>
            </a:br>
            <a:r>
              <a:rPr lang="zh-CN" altLang="en-US" sz="2100" dirty="0"/>
              <a:t>      </a:t>
            </a:r>
          </a:p>
        </p:txBody>
      </p:sp>
      <p:sp>
        <p:nvSpPr>
          <p:cNvPr id="3" name="副标题 2">
            <a:extLst>
              <a:ext uri="{FF2B5EF4-FFF2-40B4-BE49-F238E27FC236}">
                <a16:creationId xmlns:a16="http://schemas.microsoft.com/office/drawing/2014/main" id="{BBFF46D6-D2F8-4D89-93E0-C4E78552EEA2}"/>
              </a:ext>
            </a:extLst>
          </p:cNvPr>
          <p:cNvSpPr>
            <a:spLocks noGrp="1"/>
          </p:cNvSpPr>
          <p:nvPr>
            <p:ph type="subTitle" idx="1"/>
          </p:nvPr>
        </p:nvSpPr>
        <p:spPr>
          <a:xfrm>
            <a:off x="1056903" y="6187043"/>
            <a:ext cx="10539351" cy="308759"/>
          </a:xfrm>
        </p:spPr>
        <p:txBody>
          <a:bodyPr anchor="t">
            <a:normAutofit fontScale="47500" lnSpcReduction="20000"/>
          </a:bodyPr>
          <a:lstStyle/>
          <a:p>
            <a:r>
              <a:rPr lang="zh-CN" altLang="en-US" sz="2400" dirty="0"/>
              <a:t>安装</a:t>
            </a:r>
            <a:r>
              <a:rPr lang="en-US" altLang="zh-CN" sz="2400" dirty="0"/>
              <a:t>JRE</a:t>
            </a:r>
            <a:r>
              <a:rPr lang="zh-CN" altLang="en-US" sz="2400" dirty="0"/>
              <a:t>的时候，其中就包含了</a:t>
            </a:r>
            <a:r>
              <a:rPr lang="en-US" altLang="zh-CN" sz="2400" dirty="0"/>
              <a:t>JVM</a:t>
            </a:r>
            <a:r>
              <a:rPr lang="zh-CN" altLang="en-US" sz="2400" dirty="0"/>
              <a:t>。     除此之外，</a:t>
            </a:r>
            <a:r>
              <a:rPr lang="en-US" altLang="zh-CN" sz="2400" dirty="0"/>
              <a:t>JVM</a:t>
            </a:r>
            <a:r>
              <a:rPr lang="zh-CN" altLang="en-US" sz="2400" dirty="0"/>
              <a:t>还是一个虚拟的操作系统，集成了很多其他的功能，如虚拟机堆、栈多线程的调度等，我们将在后面讲解。  </a:t>
            </a:r>
            <a:endParaRPr lang="zh-CN" altLang="en-US" dirty="0"/>
          </a:p>
        </p:txBody>
      </p:sp>
      <p:sp>
        <p:nvSpPr>
          <p:cNvPr id="168"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descr="徽标&#10;&#10;中度可信度描述已自动生成">
            <a:extLst>
              <a:ext uri="{FF2B5EF4-FFF2-40B4-BE49-F238E27FC236}">
                <a16:creationId xmlns:a16="http://schemas.microsoft.com/office/drawing/2014/main" id="{F1C6FAD6-0A92-4368-A2D1-D1077E857C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864" y="3144124"/>
            <a:ext cx="11109427" cy="179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26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CEC570-0666-429F-87C3-605B8B8016F3}"/>
              </a:ext>
            </a:extLst>
          </p:cNvPr>
          <p:cNvSpPr>
            <a:spLocks noGrp="1"/>
          </p:cNvSpPr>
          <p:nvPr>
            <p:ph type="title"/>
          </p:nvPr>
        </p:nvSpPr>
        <p:spPr/>
        <p:txBody>
          <a:bodyPr/>
          <a:lstStyle/>
          <a:p>
            <a:r>
              <a:rPr lang="en-US" altLang="zh-CN" b="1" i="0" dirty="0" err="1">
                <a:solidFill>
                  <a:srgbClr val="4F4F4F"/>
                </a:solidFill>
                <a:effectLst/>
                <a:latin typeface="PingFang SC"/>
              </a:rPr>
              <a:t>ParNew</a:t>
            </a:r>
            <a:r>
              <a:rPr lang="zh-CN" altLang="en-US" b="1" i="0" dirty="0">
                <a:solidFill>
                  <a:srgbClr val="4F4F4F"/>
                </a:solidFill>
                <a:effectLst/>
                <a:latin typeface="PingFang SC"/>
              </a:rPr>
              <a:t>收集器</a:t>
            </a:r>
            <a:endParaRPr lang="zh-CN" altLang="en-US" dirty="0"/>
          </a:p>
        </p:txBody>
      </p:sp>
      <p:sp>
        <p:nvSpPr>
          <p:cNvPr id="3" name="内容占位符 2">
            <a:extLst>
              <a:ext uri="{FF2B5EF4-FFF2-40B4-BE49-F238E27FC236}">
                <a16:creationId xmlns:a16="http://schemas.microsoft.com/office/drawing/2014/main" id="{46F760EA-CE48-41B2-BEDE-CB56E3F91011}"/>
              </a:ext>
            </a:extLst>
          </p:cNvPr>
          <p:cNvSpPr>
            <a:spLocks noGrp="1"/>
          </p:cNvSpPr>
          <p:nvPr>
            <p:ph idx="1"/>
          </p:nvPr>
        </p:nvSpPr>
        <p:spPr>
          <a:xfrm>
            <a:off x="627255" y="1690689"/>
            <a:ext cx="7444865" cy="4136071"/>
          </a:xfrm>
        </p:spPr>
        <p:txBody>
          <a:bodyPr>
            <a:normAutofit/>
          </a:bodyPr>
          <a:lstStyle/>
          <a:p>
            <a:r>
              <a:rPr lang="en-US" altLang="zh-CN" sz="2000" b="0" i="0" dirty="0" err="1">
                <a:solidFill>
                  <a:srgbClr val="4D4D4D"/>
                </a:solidFill>
                <a:effectLst/>
                <a:latin typeface="-apple-system"/>
              </a:rPr>
              <a:t>ParNew</a:t>
            </a:r>
            <a:r>
              <a:rPr lang="zh-CN" altLang="en-US" sz="2000" b="0" i="0" dirty="0">
                <a:solidFill>
                  <a:srgbClr val="4D4D4D"/>
                </a:solidFill>
                <a:effectLst/>
                <a:latin typeface="-apple-system"/>
              </a:rPr>
              <a:t>收集器是</a:t>
            </a:r>
            <a:r>
              <a:rPr lang="en-US" altLang="zh-CN" sz="2000" b="0" i="0" dirty="0">
                <a:solidFill>
                  <a:srgbClr val="4D4D4D"/>
                </a:solidFill>
                <a:effectLst/>
                <a:latin typeface="-apple-system"/>
              </a:rPr>
              <a:t>Serial </a:t>
            </a:r>
            <a:r>
              <a:rPr lang="zh-CN" altLang="en-US" sz="2000" b="0" i="0" dirty="0">
                <a:solidFill>
                  <a:srgbClr val="4D4D4D"/>
                </a:solidFill>
                <a:effectLst/>
                <a:latin typeface="-apple-system"/>
              </a:rPr>
              <a:t>收集器的多线程版本，运行在</a:t>
            </a:r>
            <a:r>
              <a:rPr lang="en-US" altLang="zh-CN" sz="2000" b="0" i="0" dirty="0">
                <a:solidFill>
                  <a:srgbClr val="4D4D4D"/>
                </a:solidFill>
                <a:effectLst/>
                <a:latin typeface="-apple-system"/>
              </a:rPr>
              <a:t>Server</a:t>
            </a:r>
            <a:r>
              <a:rPr lang="zh-CN" altLang="en-US" sz="2000" b="0" i="0" dirty="0">
                <a:solidFill>
                  <a:srgbClr val="4D4D4D"/>
                </a:solidFill>
                <a:effectLst/>
                <a:latin typeface="-apple-system"/>
              </a:rPr>
              <a:t>端。复制算法。</a:t>
            </a:r>
            <a:endParaRPr lang="en-US" altLang="zh-CN" sz="2000" b="0" i="0" dirty="0">
              <a:solidFill>
                <a:srgbClr val="4D4D4D"/>
              </a:solidFill>
              <a:effectLst/>
              <a:latin typeface="-apple-system"/>
            </a:endParaRPr>
          </a:p>
          <a:p>
            <a:endParaRPr lang="zh-CN" altLang="en-US" sz="2000" dirty="0"/>
          </a:p>
        </p:txBody>
      </p:sp>
      <p:pic>
        <p:nvPicPr>
          <p:cNvPr id="18434" name="Picture 2" descr="在这里插入图片描述">
            <a:extLst>
              <a:ext uri="{FF2B5EF4-FFF2-40B4-BE49-F238E27FC236}">
                <a16:creationId xmlns:a16="http://schemas.microsoft.com/office/drawing/2014/main" id="{CC92928D-17EA-4BA0-A576-8AF9A6385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 y="2841657"/>
            <a:ext cx="6471285" cy="239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58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98452-B532-45C9-AA8D-9B174106CB43}"/>
              </a:ext>
            </a:extLst>
          </p:cNvPr>
          <p:cNvSpPr>
            <a:spLocks noGrp="1"/>
          </p:cNvSpPr>
          <p:nvPr>
            <p:ph type="title"/>
          </p:nvPr>
        </p:nvSpPr>
        <p:spPr>
          <a:xfrm>
            <a:off x="838200" y="365125"/>
            <a:ext cx="8361680" cy="1325563"/>
          </a:xfrm>
        </p:spPr>
        <p:txBody>
          <a:bodyPr>
            <a:normAutofit/>
          </a:bodyPr>
          <a:lstStyle/>
          <a:p>
            <a:pPr algn="l"/>
            <a:r>
              <a:rPr lang="en-US" altLang="zh-CN" sz="3100" b="1" i="0" dirty="0">
                <a:solidFill>
                  <a:srgbClr val="4F4F4F"/>
                </a:solidFill>
                <a:effectLst/>
                <a:latin typeface="PingFang SC"/>
              </a:rPr>
              <a:t>Parallel Scavenge</a:t>
            </a:r>
            <a:r>
              <a:rPr lang="zh-CN" altLang="en-US" sz="3100" b="1" i="0" dirty="0">
                <a:solidFill>
                  <a:srgbClr val="4F4F4F"/>
                </a:solidFill>
                <a:effectLst/>
                <a:latin typeface="PingFang SC"/>
              </a:rPr>
              <a:t>收集器</a:t>
            </a:r>
            <a:r>
              <a:rPr lang="zh-CN" altLang="en-US" sz="3100" b="1" dirty="0">
                <a:solidFill>
                  <a:srgbClr val="4F4F4F"/>
                </a:solidFill>
                <a:latin typeface="PingFang SC"/>
              </a:rPr>
              <a:t>，</a:t>
            </a:r>
            <a:r>
              <a:rPr lang="en-US" altLang="zh-CN" sz="3100" b="1" i="0" dirty="0">
                <a:solidFill>
                  <a:srgbClr val="4F4F4F"/>
                </a:solidFill>
                <a:effectLst/>
                <a:latin typeface="PingFang SC"/>
              </a:rPr>
              <a:t>Parallel Old</a:t>
            </a:r>
            <a:r>
              <a:rPr lang="zh-CN" altLang="en-US" sz="3100" b="1" i="0" dirty="0">
                <a:solidFill>
                  <a:srgbClr val="4F4F4F"/>
                </a:solidFill>
                <a:effectLst/>
                <a:latin typeface="PingFang SC"/>
              </a:rPr>
              <a:t>收集器</a:t>
            </a:r>
            <a:br>
              <a:rPr lang="zh-CN" altLang="en-US" b="1" i="0" dirty="0">
                <a:solidFill>
                  <a:srgbClr val="4F4F4F"/>
                </a:solidFill>
                <a:effectLst/>
                <a:latin typeface="PingFang SC"/>
              </a:rPr>
            </a:br>
            <a:r>
              <a:rPr lang="en-US" altLang="zh-CN" sz="1800" b="0" i="0" dirty="0">
                <a:solidFill>
                  <a:srgbClr val="4D4D4D"/>
                </a:solidFill>
                <a:effectLst/>
                <a:latin typeface="-apple-system"/>
              </a:rPr>
              <a:t>Parallel Old</a:t>
            </a:r>
            <a:r>
              <a:rPr lang="zh-CN" altLang="en-US" sz="1800" b="0" i="0" dirty="0">
                <a:solidFill>
                  <a:srgbClr val="4D4D4D"/>
                </a:solidFill>
                <a:effectLst/>
                <a:latin typeface="-apple-system"/>
              </a:rPr>
              <a:t>是</a:t>
            </a:r>
            <a:r>
              <a:rPr lang="en-US" altLang="zh-CN" sz="1800" b="0" i="0" dirty="0">
                <a:solidFill>
                  <a:srgbClr val="4D4D4D"/>
                </a:solidFill>
                <a:effectLst/>
                <a:latin typeface="-apple-system"/>
              </a:rPr>
              <a:t>Parallel Scavenge</a:t>
            </a:r>
            <a:r>
              <a:rPr lang="zh-CN" altLang="en-US" sz="1800" b="0" i="0" dirty="0">
                <a:solidFill>
                  <a:srgbClr val="4D4D4D"/>
                </a:solidFill>
                <a:effectLst/>
                <a:latin typeface="-apple-system"/>
              </a:rPr>
              <a:t>收集器的老年代版本</a:t>
            </a:r>
            <a:r>
              <a:rPr lang="en-US" altLang="zh-CN" sz="1800" b="0" i="0" dirty="0">
                <a:solidFill>
                  <a:srgbClr val="4D4D4D"/>
                </a:solidFill>
                <a:effectLst/>
                <a:latin typeface="-apple-system"/>
              </a:rPr>
              <a:t>,</a:t>
            </a:r>
            <a:r>
              <a:rPr lang="zh-CN" altLang="en-US" sz="1800" b="0" i="0" dirty="0">
                <a:solidFill>
                  <a:srgbClr val="4D4D4D"/>
                </a:solidFill>
                <a:effectLst/>
                <a:latin typeface="-apple-system"/>
              </a:rPr>
              <a:t>是一个多线程收集器、使用标记</a:t>
            </a:r>
            <a:r>
              <a:rPr lang="en-US" altLang="zh-CN" sz="1800" b="0" i="0" dirty="0">
                <a:solidFill>
                  <a:srgbClr val="4D4D4D"/>
                </a:solidFill>
                <a:effectLst/>
                <a:latin typeface="-apple-system"/>
              </a:rPr>
              <a:t>-</a:t>
            </a:r>
            <a:r>
              <a:rPr lang="zh-CN" altLang="en-US" sz="1800" b="0" i="0" dirty="0">
                <a:solidFill>
                  <a:srgbClr val="4D4D4D"/>
                </a:solidFill>
                <a:effectLst/>
                <a:latin typeface="-apple-system"/>
              </a:rPr>
              <a:t>整理算法</a:t>
            </a:r>
            <a:r>
              <a:rPr lang="en-US" altLang="zh-CN" sz="1800" b="0" i="0" dirty="0">
                <a:solidFill>
                  <a:srgbClr val="4D4D4D"/>
                </a:solidFill>
                <a:effectLst/>
                <a:latin typeface="-apple-system"/>
              </a:rPr>
              <a:t>,JDK1.6</a:t>
            </a:r>
            <a:r>
              <a:rPr lang="zh-CN" altLang="en-US" sz="1800" b="0" i="0" dirty="0">
                <a:solidFill>
                  <a:srgbClr val="4D4D4D"/>
                </a:solidFill>
                <a:effectLst/>
                <a:latin typeface="-apple-system"/>
              </a:rPr>
              <a:t>中开始提供。</a:t>
            </a:r>
            <a:endParaRPr lang="zh-CN" altLang="en-US" dirty="0"/>
          </a:p>
        </p:txBody>
      </p:sp>
      <p:sp>
        <p:nvSpPr>
          <p:cNvPr id="3" name="内容占位符 2">
            <a:extLst>
              <a:ext uri="{FF2B5EF4-FFF2-40B4-BE49-F238E27FC236}">
                <a16:creationId xmlns:a16="http://schemas.microsoft.com/office/drawing/2014/main" id="{2AD3A3C8-0147-44FC-BD1C-E5DE6D7A3439}"/>
              </a:ext>
            </a:extLst>
          </p:cNvPr>
          <p:cNvSpPr>
            <a:spLocks noGrp="1"/>
          </p:cNvSpPr>
          <p:nvPr>
            <p:ph idx="1"/>
          </p:nvPr>
        </p:nvSpPr>
        <p:spPr>
          <a:xfrm>
            <a:off x="838200" y="1861185"/>
            <a:ext cx="8608319" cy="4351338"/>
          </a:xfrm>
        </p:spPr>
        <p:txBody>
          <a:bodyPr>
            <a:normAutofit/>
          </a:bodyPr>
          <a:lstStyle/>
          <a:p>
            <a:r>
              <a:rPr lang="en-US" altLang="zh-CN" sz="1400" b="0" i="0" dirty="0">
                <a:solidFill>
                  <a:srgbClr val="555666"/>
                </a:solidFill>
                <a:effectLst/>
                <a:latin typeface="-apple-system"/>
              </a:rPr>
              <a:t>Parallel Old</a:t>
            </a:r>
            <a:r>
              <a:rPr lang="zh-CN" altLang="en-US" sz="1400" b="0" i="0" dirty="0">
                <a:solidFill>
                  <a:srgbClr val="555666"/>
                </a:solidFill>
                <a:effectLst/>
                <a:latin typeface="-apple-system"/>
              </a:rPr>
              <a:t>收集器的出现，使“吞吐量优先”收集器终于有了名副其实的组合。在吞吐量和</a:t>
            </a:r>
            <a:r>
              <a:rPr lang="en-US" altLang="zh-CN" sz="1400" b="0" i="0" dirty="0">
                <a:solidFill>
                  <a:srgbClr val="555666"/>
                </a:solidFill>
                <a:effectLst/>
                <a:latin typeface="-apple-system"/>
              </a:rPr>
              <a:t>CPU</a:t>
            </a:r>
            <a:r>
              <a:rPr lang="zh-CN" altLang="en-US" sz="1400" b="0" i="0" dirty="0">
                <a:solidFill>
                  <a:srgbClr val="555666"/>
                </a:solidFill>
                <a:effectLst/>
                <a:latin typeface="-apple-system"/>
              </a:rPr>
              <a:t>敏感的场合，都可以使用</a:t>
            </a:r>
            <a:r>
              <a:rPr lang="en-US" altLang="zh-CN" sz="1400" b="0" i="0" dirty="0">
                <a:solidFill>
                  <a:srgbClr val="555666"/>
                </a:solidFill>
                <a:effectLst/>
                <a:latin typeface="-apple-system"/>
              </a:rPr>
              <a:t>Parallel  Scavenge/Parallel Old</a:t>
            </a:r>
            <a:r>
              <a:rPr lang="zh-CN" altLang="en-US" sz="1400" b="0" i="0" dirty="0">
                <a:solidFill>
                  <a:srgbClr val="555666"/>
                </a:solidFill>
                <a:effectLst/>
                <a:latin typeface="-apple-system"/>
              </a:rPr>
              <a:t>组合。</a:t>
            </a:r>
            <a:endParaRPr lang="en-US" altLang="zh-CN" sz="1400" b="0" i="0" dirty="0">
              <a:solidFill>
                <a:srgbClr val="555666"/>
              </a:solidFill>
              <a:effectLst/>
              <a:latin typeface="-apple-system"/>
            </a:endParaRPr>
          </a:p>
          <a:p>
            <a:endParaRPr lang="zh-CN" altLang="en-US" sz="1400" dirty="0"/>
          </a:p>
        </p:txBody>
      </p:sp>
      <p:pic>
        <p:nvPicPr>
          <p:cNvPr id="19458" name="Picture 2">
            <a:extLst>
              <a:ext uri="{FF2B5EF4-FFF2-40B4-BE49-F238E27FC236}">
                <a16:creationId xmlns:a16="http://schemas.microsoft.com/office/drawing/2014/main" id="{01EBF6C4-DAF1-4E06-A68B-7DB677B13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838" y="2623184"/>
            <a:ext cx="6260841" cy="2680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407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3C0749-2914-4212-BEE9-109E4F20564F}"/>
              </a:ext>
            </a:extLst>
          </p:cNvPr>
          <p:cNvSpPr>
            <a:spLocks noGrp="1"/>
          </p:cNvSpPr>
          <p:nvPr>
            <p:ph type="title"/>
          </p:nvPr>
        </p:nvSpPr>
        <p:spPr>
          <a:xfrm>
            <a:off x="838200" y="365125"/>
            <a:ext cx="10515600" cy="554355"/>
          </a:xfrm>
        </p:spPr>
        <p:txBody>
          <a:bodyPr>
            <a:normAutofit fontScale="90000"/>
          </a:bodyPr>
          <a:lstStyle/>
          <a:p>
            <a:r>
              <a:rPr lang="en-US" altLang="zh-CN" b="1" i="0" dirty="0">
                <a:solidFill>
                  <a:srgbClr val="4F4F4F"/>
                </a:solidFill>
                <a:effectLst/>
                <a:latin typeface="PingFang SC"/>
              </a:rPr>
              <a:t>CMS</a:t>
            </a:r>
            <a:r>
              <a:rPr lang="zh-CN" altLang="en-US" b="1" i="0" dirty="0">
                <a:solidFill>
                  <a:srgbClr val="4F4F4F"/>
                </a:solidFill>
                <a:effectLst/>
                <a:latin typeface="PingFang SC"/>
              </a:rPr>
              <a:t>收集器</a:t>
            </a:r>
            <a:endParaRPr lang="zh-CN" altLang="en-US" dirty="0"/>
          </a:p>
        </p:txBody>
      </p:sp>
      <p:sp>
        <p:nvSpPr>
          <p:cNvPr id="3" name="内容占位符 2">
            <a:extLst>
              <a:ext uri="{FF2B5EF4-FFF2-40B4-BE49-F238E27FC236}">
                <a16:creationId xmlns:a16="http://schemas.microsoft.com/office/drawing/2014/main" id="{C30BD675-1BCB-4AA5-80AC-7815B494738A}"/>
              </a:ext>
            </a:extLst>
          </p:cNvPr>
          <p:cNvSpPr>
            <a:spLocks noGrp="1"/>
          </p:cNvSpPr>
          <p:nvPr>
            <p:ph idx="1"/>
          </p:nvPr>
        </p:nvSpPr>
        <p:spPr>
          <a:xfrm>
            <a:off x="838200" y="919480"/>
            <a:ext cx="10180320" cy="5573395"/>
          </a:xfrm>
        </p:spPr>
        <p:txBody>
          <a:bodyPr>
            <a:normAutofit/>
          </a:bodyPr>
          <a:lstStyle/>
          <a:p>
            <a:r>
              <a:rPr lang="en-US" altLang="zh-CN" sz="1000" dirty="0"/>
              <a:t>CMS(</a:t>
            </a:r>
            <a:r>
              <a:rPr lang="en-US" altLang="zh-CN" sz="1000" dirty="0" err="1"/>
              <a:t>ConcurrentMarkSweep</a:t>
            </a:r>
            <a:r>
              <a:rPr lang="en-US" altLang="zh-CN" sz="1000" dirty="0"/>
              <a:t>)</a:t>
            </a:r>
            <a:r>
              <a:rPr lang="zh-CN" altLang="en-US" sz="1000" dirty="0"/>
              <a:t>收集器是一种以获取最短回收停顿时间为目标的收集器</a:t>
            </a:r>
            <a:r>
              <a:rPr lang="en-US" altLang="zh-CN" sz="1000" dirty="0"/>
              <a:t>,</a:t>
            </a:r>
            <a:r>
              <a:rPr lang="zh-CN" altLang="en-US" sz="1000" dirty="0"/>
              <a:t>基于标记</a:t>
            </a:r>
            <a:r>
              <a:rPr lang="en-US" altLang="zh-CN" sz="1000" dirty="0"/>
              <a:t>-</a:t>
            </a:r>
            <a:r>
              <a:rPr lang="zh-CN" altLang="en-US" sz="1000" dirty="0"/>
              <a:t>清除算法实现。基于标记</a:t>
            </a:r>
            <a:r>
              <a:rPr lang="en-US" altLang="zh-CN" sz="1000" dirty="0"/>
              <a:t>-</a:t>
            </a:r>
            <a:r>
              <a:rPr lang="zh-CN" altLang="en-US" sz="1000" dirty="0"/>
              <a:t>清除算法，并发收集、低停顿，运作过程复杂，分</a:t>
            </a:r>
            <a:r>
              <a:rPr lang="en-US" altLang="zh-CN" sz="1000" dirty="0"/>
              <a:t>4</a:t>
            </a:r>
            <a:r>
              <a:rPr lang="zh-CN" altLang="en-US" sz="1000" dirty="0"/>
              <a:t>步：</a:t>
            </a:r>
            <a:endParaRPr lang="en-US" altLang="zh-CN" sz="1000" dirty="0"/>
          </a:p>
          <a:p>
            <a:r>
              <a:rPr lang="zh-CN" altLang="en-US" sz="1000" dirty="0"/>
              <a:t>初始标记： 仅仅标记</a:t>
            </a:r>
            <a:r>
              <a:rPr lang="en-US" altLang="zh-CN" sz="1000" dirty="0"/>
              <a:t>GC Roots</a:t>
            </a:r>
            <a:r>
              <a:rPr lang="zh-CN" altLang="en-US" sz="1000" dirty="0"/>
              <a:t>能直接关联到的对象，速度快，但是需要“</a:t>
            </a:r>
            <a:r>
              <a:rPr lang="en-US" altLang="zh-CN" sz="1000" dirty="0"/>
              <a:t>STW“</a:t>
            </a:r>
          </a:p>
          <a:p>
            <a:r>
              <a:rPr lang="zh-CN" altLang="en-US" sz="1000" dirty="0"/>
              <a:t>并发标记</a:t>
            </a:r>
            <a:r>
              <a:rPr lang="en-US" altLang="zh-CN" sz="1000" dirty="0"/>
              <a:t>: </a:t>
            </a:r>
            <a:r>
              <a:rPr lang="zh-CN" altLang="en-US" sz="1000" dirty="0"/>
              <a:t>就是进行追踪引用链的过程，可以和用户线程并发执行。</a:t>
            </a:r>
            <a:endParaRPr lang="en-US" altLang="zh-CN" sz="1000" dirty="0"/>
          </a:p>
          <a:p>
            <a:r>
              <a:rPr lang="zh-CN" altLang="en-US" sz="1000" dirty="0"/>
              <a:t>重新标记</a:t>
            </a:r>
            <a:r>
              <a:rPr lang="en-US" altLang="zh-CN" sz="1000" dirty="0"/>
              <a:t>:</a:t>
            </a:r>
            <a:r>
              <a:rPr lang="zh-CN" altLang="en-US" sz="1000" dirty="0"/>
              <a:t>修正并发标记阶段因用户线程继续运行而导致标记发生变化的那部分对象的标记记录，比初始标记时间长但远比并发标记时间短，需要“</a:t>
            </a:r>
            <a:r>
              <a:rPr lang="en-US" altLang="zh-CN" sz="1000" dirty="0"/>
              <a:t>STW“</a:t>
            </a:r>
          </a:p>
          <a:p>
            <a:r>
              <a:rPr lang="zh-CN" altLang="en-US" sz="1000" dirty="0"/>
              <a:t>并发清除： 清除标记为可以回收对象，可以和用户线程并发执行</a:t>
            </a:r>
            <a:endParaRPr lang="en-US" altLang="zh-CN" sz="1000" dirty="0"/>
          </a:p>
          <a:p>
            <a:r>
              <a:rPr lang="en-US" altLang="zh-CN" sz="1000" dirty="0"/>
              <a:t>CMS</a:t>
            </a:r>
            <a:r>
              <a:rPr lang="zh-CN" altLang="en-US" sz="1000" dirty="0"/>
              <a:t>收集器的最大特点就是在回收的过程中的某一些阶段是可以和用户线程进行并发处理的，意味着用户线程在垃圾回收的过程中遇到的阻塞时间更短！能让用户线程金陵不被阻塞下来！</a:t>
            </a:r>
            <a:endParaRPr lang="en-US" altLang="zh-CN" sz="1000" dirty="0"/>
          </a:p>
          <a:p>
            <a:r>
              <a:rPr lang="zh-CN" altLang="en-US" sz="1000" dirty="0"/>
              <a:t>并发清除时需要预留一定的内存空间，不能像其他收集器在老年代几乎填满再进行收集</a:t>
            </a:r>
            <a:r>
              <a:rPr lang="en-US" altLang="zh-CN" sz="1000" dirty="0"/>
              <a:t>;</a:t>
            </a:r>
            <a:r>
              <a:rPr lang="zh-CN" altLang="en-US" sz="1000" dirty="0"/>
              <a:t>如果</a:t>
            </a:r>
            <a:r>
              <a:rPr lang="en-US" altLang="zh-CN" sz="1000" dirty="0"/>
              <a:t>CMS</a:t>
            </a:r>
            <a:r>
              <a:rPr lang="zh-CN" altLang="en-US" sz="1000" dirty="0"/>
              <a:t>预留内存空间无法满足程序需要，就会出现一次</a:t>
            </a:r>
            <a:r>
              <a:rPr lang="en-US" altLang="zh-CN" sz="1000" dirty="0"/>
              <a:t>"Concurrent Mode Failure"</a:t>
            </a:r>
            <a:r>
              <a:rPr lang="zh-CN" altLang="en-US" sz="1000" dirty="0"/>
              <a:t>失败</a:t>
            </a:r>
            <a:r>
              <a:rPr lang="en-US" altLang="zh-CN" sz="1000" dirty="0"/>
              <a:t>;</a:t>
            </a:r>
            <a:r>
              <a:rPr lang="zh-CN" altLang="en-US" sz="1000" dirty="0"/>
              <a:t>这时</a:t>
            </a:r>
            <a:r>
              <a:rPr lang="en-US" altLang="zh-CN" sz="1000" dirty="0"/>
              <a:t>JVM</a:t>
            </a:r>
            <a:r>
              <a:rPr lang="zh-CN" altLang="en-US" sz="1000" dirty="0"/>
              <a:t>启用后备预案</a:t>
            </a:r>
            <a:r>
              <a:rPr lang="en-US" altLang="zh-CN" sz="1000" dirty="0"/>
              <a:t>:</a:t>
            </a:r>
            <a:r>
              <a:rPr lang="zh-CN" altLang="en-US" sz="1000" dirty="0"/>
              <a:t>临时启用</a:t>
            </a:r>
            <a:r>
              <a:rPr lang="en-US" altLang="zh-CN" sz="1000" dirty="0" err="1"/>
              <a:t>Serail</a:t>
            </a:r>
            <a:r>
              <a:rPr lang="en-US" altLang="zh-CN" sz="1000" dirty="0"/>
              <a:t> Old</a:t>
            </a:r>
            <a:r>
              <a:rPr lang="zh-CN" altLang="en-US" sz="1000" dirty="0"/>
              <a:t>收集器，而导致另一次</a:t>
            </a:r>
            <a:r>
              <a:rPr lang="en-US" altLang="zh-CN" sz="1000" dirty="0"/>
              <a:t>Full GC</a:t>
            </a:r>
            <a:r>
              <a:rPr lang="zh-CN" altLang="en-US" sz="1000" dirty="0"/>
              <a:t>的产生</a:t>
            </a:r>
            <a:r>
              <a:rPr lang="en-US" altLang="zh-CN" sz="1000" dirty="0"/>
              <a:t>;</a:t>
            </a:r>
            <a:r>
              <a:rPr lang="zh-CN" altLang="en-US" sz="1000" dirty="0"/>
              <a:t>产生大量内存碎片：</a:t>
            </a:r>
            <a:r>
              <a:rPr lang="en-US" altLang="zh-CN" sz="1000" dirty="0"/>
              <a:t>CMS</a:t>
            </a:r>
            <a:r>
              <a:rPr lang="zh-CN" altLang="en-US" sz="1000" dirty="0"/>
              <a:t>基于</a:t>
            </a:r>
            <a:r>
              <a:rPr lang="en-US" altLang="zh-CN" sz="1000" dirty="0"/>
              <a:t>"</a:t>
            </a:r>
            <a:r>
              <a:rPr lang="zh-CN" altLang="en-US" sz="1000" dirty="0"/>
              <a:t>标记</a:t>
            </a:r>
            <a:r>
              <a:rPr lang="en-US" altLang="zh-CN" sz="1000" dirty="0"/>
              <a:t>-</a:t>
            </a:r>
            <a:r>
              <a:rPr lang="zh-CN" altLang="en-US" sz="1000" dirty="0"/>
              <a:t>清除</a:t>
            </a:r>
            <a:r>
              <a:rPr lang="en-US" altLang="zh-CN" sz="1000" dirty="0"/>
              <a:t>"</a:t>
            </a:r>
            <a:r>
              <a:rPr lang="zh-CN" altLang="en-US" sz="1000" dirty="0"/>
              <a:t>算法，清除后不进行压缩操作产生大量不连续的内存碎片，这样会导致分配大内存对象时，无法找到足够的连续内存，从而需要提前触发另一次</a:t>
            </a:r>
            <a:r>
              <a:rPr lang="en-US" altLang="zh-CN" sz="1000" dirty="0"/>
              <a:t>Full GC</a:t>
            </a:r>
            <a:r>
              <a:rPr lang="zh-CN" altLang="en-US" sz="1000" dirty="0"/>
              <a:t>动作。</a:t>
            </a:r>
            <a:endParaRPr lang="en-US" altLang="zh-CN" sz="1000" dirty="0"/>
          </a:p>
          <a:p>
            <a:pPr algn="l"/>
            <a:r>
              <a:rPr lang="zh-CN" altLang="en-US" sz="1000" dirty="0"/>
              <a:t>重新标记</a:t>
            </a:r>
            <a:r>
              <a:rPr lang="en-US" altLang="zh-CN" sz="1000" dirty="0"/>
              <a:t>--</a:t>
            </a:r>
            <a:r>
              <a:rPr lang="zh-CN" altLang="en-US" sz="800" b="0" i="0" u="none" strike="noStrike" dirty="0">
                <a:solidFill>
                  <a:srgbClr val="4EA1DB"/>
                </a:solidFill>
                <a:effectLst/>
                <a:latin typeface="PingFang SC"/>
                <a:hlinkClick r:id="rId2"/>
              </a:rPr>
              <a:t>三色标记算法</a:t>
            </a:r>
            <a:endParaRPr lang="zh-CN" altLang="en-US" sz="800" b="1" i="0" dirty="0">
              <a:solidFill>
                <a:srgbClr val="4F4F4F"/>
              </a:solidFill>
              <a:effectLst/>
              <a:latin typeface="PingFang SC"/>
            </a:endParaRPr>
          </a:p>
          <a:p>
            <a:endParaRPr lang="en-US" altLang="zh-CN" sz="1000" dirty="0"/>
          </a:p>
          <a:p>
            <a:endParaRPr lang="zh-CN" altLang="en-US" sz="1000" dirty="0"/>
          </a:p>
        </p:txBody>
      </p:sp>
      <p:pic>
        <p:nvPicPr>
          <p:cNvPr id="7" name="图片 6">
            <a:extLst>
              <a:ext uri="{FF2B5EF4-FFF2-40B4-BE49-F238E27FC236}">
                <a16:creationId xmlns:a16="http://schemas.microsoft.com/office/drawing/2014/main" id="{FC177D5D-97CC-44E5-9873-9D491A7D8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73" y="3573379"/>
            <a:ext cx="6582041" cy="2702560"/>
          </a:xfrm>
          <a:prstGeom prst="rect">
            <a:avLst/>
          </a:prstGeom>
        </p:spPr>
      </p:pic>
      <p:pic>
        <p:nvPicPr>
          <p:cNvPr id="5" name="Picture 2" descr="在这里插入图片描述">
            <a:extLst>
              <a:ext uri="{FF2B5EF4-FFF2-40B4-BE49-F238E27FC236}">
                <a16:creationId xmlns:a16="http://schemas.microsoft.com/office/drawing/2014/main" id="{60F3DBE9-8D63-4950-BBC2-E0D6675A0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314" y="3777648"/>
            <a:ext cx="5048218" cy="234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610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FD7F8-205B-42C3-B923-BB37A481EACE}"/>
              </a:ext>
            </a:extLst>
          </p:cNvPr>
          <p:cNvSpPr>
            <a:spLocks noGrp="1"/>
          </p:cNvSpPr>
          <p:nvPr>
            <p:ph type="title"/>
          </p:nvPr>
        </p:nvSpPr>
        <p:spPr>
          <a:xfrm>
            <a:off x="838200" y="365125"/>
            <a:ext cx="10515600" cy="1993064"/>
          </a:xfrm>
        </p:spPr>
        <p:txBody>
          <a:bodyPr>
            <a:noAutofit/>
          </a:bodyPr>
          <a:lstStyle/>
          <a:p>
            <a:r>
              <a:rPr lang="en-US" altLang="zh-CN" sz="1600" dirty="0"/>
              <a:t>G1</a:t>
            </a:r>
            <a:r>
              <a:rPr lang="zh-CN" altLang="en-US" sz="1600" dirty="0"/>
              <a:t>分区的概念在</a:t>
            </a:r>
            <a:r>
              <a:rPr lang="en-US" altLang="zh-CN" sz="1600" dirty="0"/>
              <a:t>G1</a:t>
            </a:r>
            <a:r>
              <a:rPr lang="zh-CN" altLang="en-US" sz="1600" dirty="0"/>
              <a:t>之前的垃圾收集器，将堆区主要划分了</a:t>
            </a:r>
            <a:r>
              <a:rPr lang="en-US" altLang="zh-CN" sz="1600" dirty="0"/>
              <a:t>Eden</a:t>
            </a:r>
            <a:r>
              <a:rPr lang="zh-CN" altLang="en-US" sz="1600" dirty="0"/>
              <a:t>区，</a:t>
            </a:r>
            <a:r>
              <a:rPr lang="en-US" altLang="zh-CN" sz="1600" dirty="0"/>
              <a:t>Old</a:t>
            </a:r>
            <a:r>
              <a:rPr lang="zh-CN" altLang="en-US" sz="1600" dirty="0"/>
              <a:t>区，</a:t>
            </a:r>
            <a:r>
              <a:rPr lang="en-US" altLang="zh-CN" sz="1600" dirty="0"/>
              <a:t>Survivor</a:t>
            </a:r>
            <a:r>
              <a:rPr lang="zh-CN" altLang="en-US" sz="1600" dirty="0"/>
              <a:t>区。其中对于</a:t>
            </a:r>
            <a:r>
              <a:rPr lang="en-US" altLang="zh-CN" sz="1600" dirty="0"/>
              <a:t>Eden</a:t>
            </a:r>
            <a:r>
              <a:rPr lang="zh-CN" altLang="en-US" sz="1600" dirty="0"/>
              <a:t>，</a:t>
            </a:r>
            <a:r>
              <a:rPr lang="en-US" altLang="zh-CN" sz="1600" dirty="0"/>
              <a:t>Survivor</a:t>
            </a:r>
            <a:r>
              <a:rPr lang="zh-CN" altLang="en-US" sz="1600" dirty="0"/>
              <a:t>对回收过程来说叫做“年轻代垃圾收集”。并且年轻代和老年代都分别是连续的内存空间。</a:t>
            </a:r>
            <a:r>
              <a:rPr lang="en-US" altLang="zh-CN" sz="1600" dirty="0"/>
              <a:t>G1</a:t>
            </a:r>
            <a:r>
              <a:rPr lang="zh-CN" altLang="en-US" sz="1600" dirty="0"/>
              <a:t>将堆分成了若干</a:t>
            </a:r>
            <a:r>
              <a:rPr lang="en-US" altLang="zh-CN" sz="1600" dirty="0"/>
              <a:t>Region,</a:t>
            </a:r>
            <a:r>
              <a:rPr lang="zh-CN" altLang="en-US" sz="1600" dirty="0"/>
              <a:t>以下和”分区”代表同一概念。</a:t>
            </a:r>
            <a:r>
              <a:rPr lang="en-US" altLang="zh-CN" sz="1600" dirty="0"/>
              <a:t>Region</a:t>
            </a:r>
            <a:r>
              <a:rPr lang="zh-CN" altLang="en-US" sz="1600" dirty="0"/>
              <a:t>的大小可以通过</a:t>
            </a:r>
            <a:r>
              <a:rPr lang="en-US" altLang="zh-CN" sz="1600" dirty="0"/>
              <a:t>G1HeapRegionSize</a:t>
            </a:r>
            <a:r>
              <a:rPr lang="zh-CN" altLang="en-US" sz="1600" dirty="0"/>
              <a:t>参数进行设置，其必须是</a:t>
            </a:r>
            <a:r>
              <a:rPr lang="en-US" altLang="zh-CN" sz="1600" dirty="0"/>
              <a:t>2</a:t>
            </a:r>
            <a:r>
              <a:rPr lang="zh-CN" altLang="en-US" sz="1600" dirty="0"/>
              <a:t>的幂，范围允许为</a:t>
            </a:r>
            <a:r>
              <a:rPr lang="en-US" altLang="zh-CN" sz="1600" dirty="0"/>
              <a:t>1Mb</a:t>
            </a:r>
            <a:r>
              <a:rPr lang="zh-CN" altLang="en-US" sz="1600" dirty="0"/>
              <a:t>到</a:t>
            </a:r>
            <a:r>
              <a:rPr lang="en-US" altLang="zh-CN" sz="1600" dirty="0"/>
              <a:t>32Mb</a:t>
            </a:r>
            <a:r>
              <a:rPr lang="zh-CN" altLang="en-US" sz="1600" dirty="0"/>
              <a:t>。 </a:t>
            </a:r>
            <a:r>
              <a:rPr lang="en-US" altLang="zh-CN" sz="1600" dirty="0"/>
              <a:t>JVM</a:t>
            </a:r>
            <a:r>
              <a:rPr lang="zh-CN" altLang="en-US" sz="1600" dirty="0"/>
              <a:t>的会基于堆内存的初始值和最大值的平均数计算分区的尺寸，平均的堆尺寸会分出约</a:t>
            </a:r>
            <a:r>
              <a:rPr lang="en-US" altLang="zh-CN" sz="1600" dirty="0"/>
              <a:t>2000</a:t>
            </a:r>
            <a:r>
              <a:rPr lang="zh-CN" altLang="en-US" sz="1600" dirty="0"/>
              <a:t>个</a:t>
            </a:r>
            <a:r>
              <a:rPr lang="en-US" altLang="zh-CN" sz="1600" dirty="0"/>
              <a:t>Region</a:t>
            </a:r>
            <a:r>
              <a:rPr lang="zh-CN" altLang="en-US" sz="1600" dirty="0"/>
              <a:t>。分区大小一旦设置，则启动之后不会再变化。如下图简单画了下</a:t>
            </a:r>
            <a:r>
              <a:rPr lang="en-US" altLang="zh-CN" sz="1600" dirty="0"/>
              <a:t>G1</a:t>
            </a:r>
            <a:r>
              <a:rPr lang="zh-CN" altLang="en-US" sz="1600" dirty="0"/>
              <a:t>分区模型。</a:t>
            </a:r>
            <a:br>
              <a:rPr lang="en-US" altLang="zh-CN" sz="1600" dirty="0"/>
            </a:br>
            <a:br>
              <a:rPr lang="en-US" altLang="zh-CN" sz="1600" dirty="0"/>
            </a:br>
            <a:r>
              <a:rPr lang="en-US" altLang="zh-CN" sz="1600" dirty="0">
                <a:hlinkClick r:id="rId2"/>
              </a:rPr>
              <a:t>https://www.cnblogs.com/GrimMjx/p/12234564.html</a:t>
            </a:r>
            <a:r>
              <a:rPr lang="en-US" altLang="zh-CN" sz="1600" dirty="0"/>
              <a:t> </a:t>
            </a:r>
            <a:endParaRPr lang="zh-CN" altLang="en-US" sz="1600" dirty="0"/>
          </a:p>
        </p:txBody>
      </p:sp>
      <p:pic>
        <p:nvPicPr>
          <p:cNvPr id="1026" name="Picture 2" descr="G1垃圾收集器分区图">
            <a:extLst>
              <a:ext uri="{FF2B5EF4-FFF2-40B4-BE49-F238E27FC236}">
                <a16:creationId xmlns:a16="http://schemas.microsoft.com/office/drawing/2014/main" id="{3D4BF49E-7F45-4257-97B7-D15491A71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90" y="2705346"/>
            <a:ext cx="9277350" cy="210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27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E1C32-AF39-4ED3-86F3-77B86A79F1A6}"/>
              </a:ext>
            </a:extLst>
          </p:cNvPr>
          <p:cNvSpPr>
            <a:spLocks noGrp="1"/>
          </p:cNvSpPr>
          <p:nvPr>
            <p:ph type="title"/>
          </p:nvPr>
        </p:nvSpPr>
        <p:spPr/>
        <p:txBody>
          <a:bodyPr/>
          <a:lstStyle/>
          <a:p>
            <a:r>
              <a:rPr lang="en-US" altLang="zh-CN" b="1" i="0" dirty="0">
                <a:solidFill>
                  <a:srgbClr val="4F4F4F"/>
                </a:solidFill>
                <a:effectLst/>
                <a:latin typeface="PingFang SC"/>
              </a:rPr>
              <a:t>G1</a:t>
            </a:r>
            <a:r>
              <a:rPr lang="zh-CN" altLang="en-US" b="1" i="0" dirty="0">
                <a:solidFill>
                  <a:srgbClr val="4F4F4F"/>
                </a:solidFill>
                <a:effectLst/>
                <a:latin typeface="PingFang SC"/>
              </a:rPr>
              <a:t>收集器（整堆收集器）</a:t>
            </a:r>
            <a:endParaRPr lang="zh-CN" altLang="en-US" dirty="0"/>
          </a:p>
        </p:txBody>
      </p:sp>
      <p:sp>
        <p:nvSpPr>
          <p:cNvPr id="3" name="内容占位符 2">
            <a:extLst>
              <a:ext uri="{FF2B5EF4-FFF2-40B4-BE49-F238E27FC236}">
                <a16:creationId xmlns:a16="http://schemas.microsoft.com/office/drawing/2014/main" id="{5CD20E8C-3E99-4980-A0E1-B9802D21579F}"/>
              </a:ext>
            </a:extLst>
          </p:cNvPr>
          <p:cNvSpPr>
            <a:spLocks noGrp="1"/>
          </p:cNvSpPr>
          <p:nvPr>
            <p:ph idx="1"/>
          </p:nvPr>
        </p:nvSpPr>
        <p:spPr>
          <a:xfrm>
            <a:off x="838200" y="1505585"/>
            <a:ext cx="2939716" cy="4351338"/>
          </a:xfrm>
        </p:spPr>
        <p:txBody>
          <a:bodyPr>
            <a:normAutofit/>
          </a:bodyPr>
          <a:lstStyle/>
          <a:p>
            <a:r>
              <a:rPr lang="zh-CN" altLang="en-US" sz="1200" b="0" i="0" dirty="0">
                <a:solidFill>
                  <a:srgbClr val="4D4D4D"/>
                </a:solidFill>
                <a:effectLst/>
                <a:latin typeface="-apple-system"/>
              </a:rPr>
              <a:t>收集器发展最前沿成果之一，可以运行与服务端和客户端</a:t>
            </a:r>
            <a:endParaRPr lang="en-US" altLang="zh-CN" sz="1200" b="0" i="0" dirty="0">
              <a:solidFill>
                <a:srgbClr val="4D4D4D"/>
              </a:solidFill>
              <a:effectLst/>
              <a:latin typeface="-apple-system"/>
            </a:endParaRPr>
          </a:p>
          <a:p>
            <a:r>
              <a:rPr lang="zh-CN" altLang="en-US" sz="1200" dirty="0"/>
              <a:t>特征：并行与并发： 能充分利用多</a:t>
            </a:r>
            <a:r>
              <a:rPr lang="en-US" altLang="zh-CN" sz="1200" dirty="0"/>
              <a:t>CPU</a:t>
            </a:r>
            <a:r>
              <a:rPr lang="zh-CN" altLang="en-US" sz="1200" dirty="0"/>
              <a:t>、多核环境的硬件优势，缩短停顿时间</a:t>
            </a:r>
            <a:r>
              <a:rPr lang="en-US" altLang="zh-CN" sz="1200" dirty="0"/>
              <a:t>;</a:t>
            </a:r>
            <a:r>
              <a:rPr lang="zh-CN" altLang="en-US" sz="1200" dirty="0"/>
              <a:t>能和用户线程并发执行。</a:t>
            </a:r>
            <a:endParaRPr lang="en-US" altLang="zh-CN" sz="1200" dirty="0"/>
          </a:p>
          <a:p>
            <a:r>
              <a:rPr lang="zh-CN" altLang="en-US" sz="1200" dirty="0"/>
              <a:t>分代收集： </a:t>
            </a:r>
            <a:r>
              <a:rPr lang="en-US" altLang="zh-CN" sz="1200" dirty="0"/>
              <a:t>G1</a:t>
            </a:r>
            <a:r>
              <a:rPr lang="zh-CN" altLang="en-US" sz="1200" dirty="0"/>
              <a:t>可以不需要其他</a:t>
            </a:r>
            <a:r>
              <a:rPr lang="en-US" altLang="zh-CN" sz="1200" dirty="0"/>
              <a:t>GC</a:t>
            </a:r>
            <a:r>
              <a:rPr lang="zh-CN" altLang="en-US" sz="1200" dirty="0"/>
              <a:t>收集器的配合就能独立管理整个堆，采用不同的方式处理新生对象和已经存活一段时间的对象。</a:t>
            </a:r>
            <a:endParaRPr lang="en-US" altLang="zh-CN" sz="1200" dirty="0"/>
          </a:p>
          <a:p>
            <a:r>
              <a:rPr lang="zh-CN" altLang="en-US" sz="1200" dirty="0"/>
              <a:t>空间整合： 整体</a:t>
            </a:r>
            <a:r>
              <a:rPr lang="en-US" altLang="zh-CN" sz="1200" dirty="0"/>
              <a:t>.</a:t>
            </a:r>
            <a:r>
              <a:rPr lang="zh-CN" altLang="en-US" sz="1200" dirty="0"/>
              <a:t>上看采用标记整理算法，局部看采用复制算法</a:t>
            </a:r>
            <a:r>
              <a:rPr lang="en-US" altLang="zh-CN" sz="1200" dirty="0"/>
              <a:t>(</a:t>
            </a:r>
            <a:r>
              <a:rPr lang="zh-CN" altLang="en-US" sz="1200" dirty="0"/>
              <a:t>两个</a:t>
            </a:r>
            <a:r>
              <a:rPr lang="en-US" altLang="zh-CN" sz="1200" dirty="0"/>
              <a:t>Region</a:t>
            </a:r>
            <a:r>
              <a:rPr lang="zh-CN" altLang="en-US" sz="1200" dirty="0"/>
              <a:t>之间</a:t>
            </a:r>
            <a:r>
              <a:rPr lang="en-US" altLang="zh-CN" sz="1200" dirty="0"/>
              <a:t>)</a:t>
            </a:r>
            <a:r>
              <a:rPr lang="zh-CN" altLang="en-US" sz="1200" dirty="0"/>
              <a:t>，不会有内存碎片，不会因为大对象找不到足够的连续空间而提前触发</a:t>
            </a:r>
            <a:r>
              <a:rPr lang="en-US" altLang="zh-CN" sz="1200" dirty="0"/>
              <a:t>GC,</a:t>
            </a:r>
            <a:r>
              <a:rPr lang="zh-CN" altLang="en-US" sz="1200" dirty="0"/>
              <a:t>这点优于</a:t>
            </a:r>
            <a:r>
              <a:rPr lang="en-US" altLang="zh-CN" sz="1200" dirty="0"/>
              <a:t>CMS</a:t>
            </a:r>
            <a:r>
              <a:rPr lang="zh-CN" altLang="en-US" sz="1200" dirty="0"/>
              <a:t>收集器。</a:t>
            </a:r>
            <a:endParaRPr lang="en-US" altLang="zh-CN" sz="1200" dirty="0"/>
          </a:p>
          <a:p>
            <a:r>
              <a:rPr lang="zh-CN" altLang="en-US" sz="1200" dirty="0"/>
              <a:t>可预测的停顿： 除了追求低停顿还能建立可以预测的停顿时间模型，能让使用者明确指定在一个长度为</a:t>
            </a:r>
            <a:r>
              <a:rPr lang="en-US" altLang="zh-CN" sz="1200" dirty="0"/>
              <a:t>M</a:t>
            </a:r>
            <a:r>
              <a:rPr lang="zh-CN" altLang="en-US" sz="1200" dirty="0"/>
              <a:t>毫秒的时间片段内，消耗在垃圾收集上的时间不超</a:t>
            </a:r>
            <a:r>
              <a:rPr lang="en-US" altLang="zh-CN" sz="1200" dirty="0"/>
              <a:t>N</a:t>
            </a:r>
            <a:r>
              <a:rPr lang="zh-CN" altLang="en-US" sz="1200" dirty="0"/>
              <a:t>毫秒，</a:t>
            </a:r>
            <a:r>
              <a:rPr lang="zh-CN" altLang="en-US" sz="1600" dirty="0"/>
              <a:t>这点优于</a:t>
            </a:r>
            <a:r>
              <a:rPr lang="en-US" altLang="zh-CN" sz="1600" dirty="0"/>
              <a:t>CMS</a:t>
            </a:r>
            <a:r>
              <a:rPr lang="zh-CN" altLang="en-US" sz="1600" dirty="0"/>
              <a:t>收集器。</a:t>
            </a:r>
          </a:p>
        </p:txBody>
      </p:sp>
      <p:pic>
        <p:nvPicPr>
          <p:cNvPr id="2050" name="Picture 2">
            <a:extLst>
              <a:ext uri="{FF2B5EF4-FFF2-40B4-BE49-F238E27FC236}">
                <a16:creationId xmlns:a16="http://schemas.microsoft.com/office/drawing/2014/main" id="{C15A7B77-7312-4920-9835-883F37FBD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5352" y="1434473"/>
            <a:ext cx="6866021" cy="5124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0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EE9F6-4AC6-4AFE-B893-956081723124}"/>
              </a:ext>
            </a:extLst>
          </p:cNvPr>
          <p:cNvSpPr>
            <a:spLocks noGrp="1"/>
          </p:cNvSpPr>
          <p:nvPr>
            <p:ph type="title"/>
          </p:nvPr>
        </p:nvSpPr>
        <p:spPr>
          <a:xfrm>
            <a:off x="838200" y="126331"/>
            <a:ext cx="10515600" cy="3459080"/>
          </a:xfrm>
        </p:spPr>
        <p:txBody>
          <a:bodyPr>
            <a:noAutofit/>
          </a:bodyPr>
          <a:lstStyle/>
          <a:p>
            <a:r>
              <a:rPr lang="zh-CN" altLang="en-US" sz="1800" b="1" i="0" dirty="0">
                <a:solidFill>
                  <a:srgbClr val="333333"/>
                </a:solidFill>
                <a:effectLst/>
                <a:latin typeface="open sans" panose="020B0606030504020204" pitchFamily="34" charset="0"/>
              </a:rPr>
              <a:t>总结</a:t>
            </a:r>
            <a:r>
              <a:rPr lang="en-US" altLang="zh-CN" sz="1800" b="1" i="0" dirty="0">
                <a:solidFill>
                  <a:srgbClr val="333333"/>
                </a:solidFill>
                <a:effectLst/>
                <a:latin typeface="open sans" panose="020B0606030504020204" pitchFamily="34" charset="0"/>
              </a:rPr>
              <a:t>G1</a:t>
            </a:r>
            <a:r>
              <a:rPr lang="zh-CN" altLang="en-US" sz="1800" b="1" i="0" dirty="0">
                <a:solidFill>
                  <a:srgbClr val="333333"/>
                </a:solidFill>
                <a:effectLst/>
                <a:latin typeface="open sans" panose="020B0606030504020204" pitchFamily="34" charset="0"/>
              </a:rPr>
              <a:t>垃圾回收的参数</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XX:+UseG1GC</a:t>
            </a:r>
            <a:r>
              <a:rPr lang="zh-CN" altLang="en-US" sz="1800" b="0" i="0" dirty="0">
                <a:solidFill>
                  <a:srgbClr val="333333"/>
                </a:solidFill>
                <a:effectLst/>
                <a:latin typeface="open sans" panose="020B0606030504020204" pitchFamily="34" charset="0"/>
              </a:rPr>
              <a:t>：设置使用</a:t>
            </a:r>
            <a:r>
              <a:rPr lang="en-US" altLang="zh-CN" sz="1800" b="0" i="0" dirty="0">
                <a:solidFill>
                  <a:srgbClr val="333333"/>
                </a:solidFill>
                <a:effectLst/>
                <a:latin typeface="open sans" panose="020B0606030504020204" pitchFamily="34" charset="0"/>
              </a:rPr>
              <a:t>G1</a:t>
            </a:r>
            <a:r>
              <a:rPr lang="zh-CN" altLang="en-US" sz="1800" b="0" i="0" dirty="0">
                <a:solidFill>
                  <a:srgbClr val="333333"/>
                </a:solidFill>
                <a:effectLst/>
                <a:latin typeface="open sans" panose="020B0606030504020204" pitchFamily="34" charset="0"/>
              </a:rPr>
              <a:t>垃圾回收器</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a:t>
            </a:r>
            <a:r>
              <a:rPr lang="en-US" altLang="zh-CN" sz="1800" b="0" i="0" dirty="0" err="1">
                <a:solidFill>
                  <a:srgbClr val="333333"/>
                </a:solidFill>
                <a:effectLst/>
                <a:latin typeface="open sans" panose="020B0606030504020204" pitchFamily="34" charset="0"/>
              </a:rPr>
              <a:t>XX:MaxGCPauseMills</a:t>
            </a:r>
            <a:r>
              <a:rPr lang="zh-CN" altLang="en-US" sz="1800" b="0" i="0" dirty="0">
                <a:solidFill>
                  <a:srgbClr val="333333"/>
                </a:solidFill>
                <a:effectLst/>
                <a:latin typeface="open sans" panose="020B0606030504020204" pitchFamily="34" charset="0"/>
              </a:rPr>
              <a:t>：设定系统停顿时间，默认</a:t>
            </a:r>
            <a:r>
              <a:rPr lang="en-US" altLang="zh-CN" sz="1800" b="0" i="0" dirty="0">
                <a:solidFill>
                  <a:srgbClr val="333333"/>
                </a:solidFill>
                <a:effectLst/>
                <a:latin typeface="open sans" panose="020B0606030504020204" pitchFamily="34" charset="0"/>
              </a:rPr>
              <a:t>200ms</a:t>
            </a:r>
            <a:br>
              <a:rPr lang="en-US" altLang="zh-CN"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-XX:G1HeapRegionSize</a:t>
            </a:r>
            <a:r>
              <a:rPr lang="zh-CN" altLang="en-US" sz="1800" b="0" i="0" dirty="0">
                <a:solidFill>
                  <a:srgbClr val="333333"/>
                </a:solidFill>
                <a:effectLst/>
                <a:latin typeface="open sans" panose="020B0606030504020204" pitchFamily="34" charset="0"/>
              </a:rPr>
              <a:t>：设置区域划分的个数和大小，默认堆大小</a:t>
            </a:r>
            <a:r>
              <a:rPr lang="en-US" altLang="zh-CN" sz="1800" b="0" i="0" dirty="0">
                <a:solidFill>
                  <a:srgbClr val="333333"/>
                </a:solidFill>
                <a:effectLst/>
                <a:latin typeface="open sans" panose="020B0606030504020204" pitchFamily="34" charset="0"/>
              </a:rPr>
              <a:t>/2048</a:t>
            </a:r>
            <a:br>
              <a:rPr lang="en-US" altLang="zh-CN"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-XX:G1NewSizePercent</a:t>
            </a:r>
            <a:r>
              <a:rPr lang="zh-CN" altLang="en-US" sz="1800" b="0" i="0" dirty="0">
                <a:solidFill>
                  <a:srgbClr val="333333"/>
                </a:solidFill>
                <a:effectLst/>
                <a:latin typeface="open sans" panose="020B0606030504020204" pitchFamily="34" charset="0"/>
              </a:rPr>
              <a:t>：用来设置新生代初始占比的，默认值为</a:t>
            </a:r>
            <a:r>
              <a:rPr lang="en-US" altLang="zh-CN" sz="1800" b="0" i="0" dirty="0">
                <a:solidFill>
                  <a:srgbClr val="333333"/>
                </a:solidFill>
                <a:effectLst/>
                <a:latin typeface="open sans" panose="020B0606030504020204" pitchFamily="34" charset="0"/>
              </a:rPr>
              <a:t>5%</a:t>
            </a:r>
            <a:r>
              <a:rPr lang="zh-CN" altLang="en-US" sz="1800" b="0" i="0" dirty="0">
                <a:solidFill>
                  <a:srgbClr val="333333"/>
                </a:solidFill>
                <a:effectLst/>
                <a:latin typeface="open sans" panose="020B0606030504020204" pitchFamily="34" charset="0"/>
              </a:rPr>
              <a:t>即可。</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-XX:G1MaxNewSizePercent</a:t>
            </a:r>
            <a:r>
              <a:rPr lang="zh-CN" altLang="en-US" sz="1800" b="0" i="0" dirty="0">
                <a:solidFill>
                  <a:srgbClr val="333333"/>
                </a:solidFill>
                <a:effectLst/>
                <a:latin typeface="open sans" panose="020B0606030504020204" pitchFamily="34" charset="0"/>
              </a:rPr>
              <a:t>：用来设置新生代最大占比的，默认值为</a:t>
            </a:r>
            <a:r>
              <a:rPr lang="en-US" altLang="zh-CN" sz="1800" b="0" i="0" dirty="0">
                <a:solidFill>
                  <a:srgbClr val="333333"/>
                </a:solidFill>
                <a:effectLst/>
                <a:latin typeface="open sans" panose="020B0606030504020204" pitchFamily="34" charset="0"/>
              </a:rPr>
              <a:t>60%</a:t>
            </a:r>
            <a:r>
              <a:rPr lang="zh-CN" altLang="en-US" sz="1800" b="0" i="0" dirty="0">
                <a:solidFill>
                  <a:srgbClr val="333333"/>
                </a:solidFill>
                <a:effectLst/>
                <a:latin typeface="open sans" panose="020B0606030504020204" pitchFamily="34" charset="0"/>
              </a:rPr>
              <a:t>即可。</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a:t>
            </a:r>
            <a:r>
              <a:rPr lang="en-US" altLang="zh-CN" sz="1800" b="0" i="0" dirty="0" err="1">
                <a:solidFill>
                  <a:srgbClr val="333333"/>
                </a:solidFill>
                <a:effectLst/>
                <a:latin typeface="open sans" panose="020B0606030504020204" pitchFamily="34" charset="0"/>
              </a:rPr>
              <a:t>XX:SurvivorRatio</a:t>
            </a:r>
            <a:r>
              <a:rPr lang="en-US" altLang="zh-CN" sz="1800" b="0" i="0" dirty="0">
                <a:solidFill>
                  <a:srgbClr val="333333"/>
                </a:solidFill>
                <a:effectLst/>
                <a:latin typeface="open sans" panose="020B0606030504020204" pitchFamily="34" charset="0"/>
              </a:rPr>
              <a:t>=8</a:t>
            </a:r>
            <a:r>
              <a:rPr lang="zh-CN" altLang="en-US" sz="1800" b="0" i="0" dirty="0">
                <a:solidFill>
                  <a:srgbClr val="333333"/>
                </a:solidFill>
                <a:effectLst/>
                <a:latin typeface="open sans" panose="020B0606030504020204" pitchFamily="34" charset="0"/>
              </a:rPr>
              <a:t>：设置新生代</a:t>
            </a:r>
            <a:r>
              <a:rPr lang="en-US" altLang="zh-CN" sz="1800" b="0" i="0" dirty="0">
                <a:solidFill>
                  <a:srgbClr val="333333"/>
                </a:solidFill>
                <a:effectLst/>
                <a:latin typeface="open sans" panose="020B0606030504020204" pitchFamily="34" charset="0"/>
              </a:rPr>
              <a:t>Region</a:t>
            </a:r>
            <a:r>
              <a:rPr lang="zh-CN" altLang="en-US" sz="1800" b="0" i="0" dirty="0">
                <a:solidFill>
                  <a:srgbClr val="333333"/>
                </a:solidFill>
                <a:effectLst/>
                <a:latin typeface="open sans" panose="020B0606030504020204" pitchFamily="34" charset="0"/>
              </a:rPr>
              <a:t>区域中</a:t>
            </a:r>
            <a:r>
              <a:rPr lang="en-US" altLang="zh-CN" sz="1800" b="0" i="0" dirty="0">
                <a:solidFill>
                  <a:srgbClr val="333333"/>
                </a:solidFill>
                <a:effectLst/>
                <a:latin typeface="open sans" panose="020B0606030504020204" pitchFamily="34" charset="0"/>
              </a:rPr>
              <a:t>Eden</a:t>
            </a:r>
            <a:r>
              <a:rPr lang="zh-CN" altLang="en-US" sz="1800" b="0" i="0" dirty="0">
                <a:solidFill>
                  <a:srgbClr val="333333"/>
                </a:solidFill>
                <a:effectLst/>
                <a:latin typeface="open sans" panose="020B0606030504020204" pitchFamily="34" charset="0"/>
              </a:rPr>
              <a:t>和</a:t>
            </a:r>
            <a:r>
              <a:rPr lang="en-US" altLang="zh-CN" sz="1800" b="0" i="0" dirty="0">
                <a:solidFill>
                  <a:srgbClr val="333333"/>
                </a:solidFill>
                <a:effectLst/>
                <a:latin typeface="open sans" panose="020B0606030504020204" pitchFamily="34" charset="0"/>
              </a:rPr>
              <a:t>Survivor</a:t>
            </a:r>
            <a:r>
              <a:rPr lang="zh-CN" altLang="en-US" sz="1800" b="0" i="0" dirty="0">
                <a:solidFill>
                  <a:srgbClr val="333333"/>
                </a:solidFill>
                <a:effectLst/>
                <a:latin typeface="open sans" panose="020B0606030504020204" pitchFamily="34" charset="0"/>
              </a:rPr>
              <a:t>的比例，默认</a:t>
            </a:r>
            <a:r>
              <a:rPr lang="en-US" altLang="zh-CN" sz="1800" b="0" i="0" dirty="0">
                <a:solidFill>
                  <a:srgbClr val="333333"/>
                </a:solidFill>
                <a:effectLst/>
                <a:latin typeface="open sans" panose="020B0606030504020204" pitchFamily="34" charset="0"/>
              </a:rPr>
              <a:t>8:1:1</a:t>
            </a:r>
            <a:br>
              <a:rPr lang="en-US" altLang="zh-CN"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a:t>
            </a:r>
            <a:r>
              <a:rPr lang="en-US" altLang="zh-CN" sz="1800" b="0" i="0" dirty="0" err="1">
                <a:solidFill>
                  <a:srgbClr val="333333"/>
                </a:solidFill>
                <a:effectLst/>
                <a:latin typeface="open sans" panose="020B0606030504020204" pitchFamily="34" charset="0"/>
              </a:rPr>
              <a:t>XX:InitiatingHeapOccupancyPercent</a:t>
            </a:r>
            <a:r>
              <a:rPr lang="zh-CN" altLang="en-US" sz="1800" b="0" i="0" dirty="0">
                <a:solidFill>
                  <a:srgbClr val="333333"/>
                </a:solidFill>
                <a:effectLst/>
                <a:latin typeface="open sans" panose="020B0606030504020204" pitchFamily="34" charset="0"/>
              </a:rPr>
              <a:t>：设置</a:t>
            </a:r>
            <a:r>
              <a:rPr lang="en-US" altLang="zh-CN" sz="1800" b="0" i="0" dirty="0">
                <a:solidFill>
                  <a:srgbClr val="333333"/>
                </a:solidFill>
                <a:effectLst/>
                <a:latin typeface="open sans" panose="020B0606030504020204" pitchFamily="34" charset="0"/>
              </a:rPr>
              <a:t>Mixed GC</a:t>
            </a:r>
            <a:r>
              <a:rPr lang="zh-CN" altLang="en-US" sz="1800" b="0" i="0" dirty="0">
                <a:solidFill>
                  <a:srgbClr val="333333"/>
                </a:solidFill>
                <a:effectLst/>
                <a:latin typeface="open sans" panose="020B0606030504020204" pitchFamily="34" charset="0"/>
              </a:rPr>
              <a:t>的比例，默认</a:t>
            </a:r>
            <a:r>
              <a:rPr lang="en-US" altLang="zh-CN" sz="1800" b="0" i="0" dirty="0">
                <a:solidFill>
                  <a:srgbClr val="333333"/>
                </a:solidFill>
                <a:effectLst/>
                <a:latin typeface="open sans" panose="020B0606030504020204" pitchFamily="34" charset="0"/>
              </a:rPr>
              <a:t>45%</a:t>
            </a:r>
            <a:br>
              <a:rPr lang="en-US" altLang="zh-CN"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-XX:G1MixedGCCountTarget</a:t>
            </a:r>
            <a:r>
              <a:rPr lang="zh-CN" altLang="en-US" sz="1800" b="0" i="0" dirty="0">
                <a:solidFill>
                  <a:srgbClr val="333333"/>
                </a:solidFill>
                <a:effectLst/>
                <a:latin typeface="open sans" panose="020B0606030504020204" pitchFamily="34" charset="0"/>
              </a:rPr>
              <a:t>：混合回收阶段最多允许</a:t>
            </a:r>
            <a:r>
              <a:rPr lang="en-US" altLang="zh-CN" sz="1800" b="0" i="0" dirty="0">
                <a:solidFill>
                  <a:srgbClr val="333333"/>
                </a:solidFill>
                <a:effectLst/>
                <a:latin typeface="open sans" panose="020B0606030504020204" pitchFamily="34" charset="0"/>
              </a:rPr>
              <a:t>G1</a:t>
            </a:r>
            <a:r>
              <a:rPr lang="zh-CN" altLang="en-US" sz="1800" b="0" i="0" dirty="0">
                <a:solidFill>
                  <a:srgbClr val="333333"/>
                </a:solidFill>
                <a:effectLst/>
                <a:latin typeface="open sans" panose="020B0606030504020204" pitchFamily="34" charset="0"/>
              </a:rPr>
              <a:t>执行回收的次数，默认是</a:t>
            </a:r>
            <a:r>
              <a:rPr lang="en-US" altLang="zh-CN" sz="1800" b="0" i="0" dirty="0">
                <a:solidFill>
                  <a:srgbClr val="333333"/>
                </a:solidFill>
                <a:effectLst/>
                <a:latin typeface="open sans" panose="020B0606030504020204" pitchFamily="34" charset="0"/>
              </a:rPr>
              <a:t>8</a:t>
            </a:r>
            <a:r>
              <a:rPr lang="zh-CN" altLang="en-US" sz="1800" b="0" i="0" dirty="0">
                <a:solidFill>
                  <a:srgbClr val="333333"/>
                </a:solidFill>
                <a:effectLst/>
                <a:latin typeface="open sans" panose="020B0606030504020204" pitchFamily="34" charset="0"/>
              </a:rPr>
              <a:t>次。</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-XX:G1HeapWastePercent</a:t>
            </a:r>
            <a:r>
              <a:rPr lang="zh-CN" altLang="en-US" sz="1800" b="0" i="0" dirty="0">
                <a:solidFill>
                  <a:srgbClr val="333333"/>
                </a:solidFill>
                <a:effectLst/>
                <a:latin typeface="open sans" panose="020B0606030504020204" pitchFamily="34" charset="0"/>
              </a:rPr>
              <a:t>：默认值</a:t>
            </a:r>
            <a:r>
              <a:rPr lang="en-US" altLang="zh-CN" sz="1800" b="0" i="0" dirty="0">
                <a:solidFill>
                  <a:srgbClr val="333333"/>
                </a:solidFill>
                <a:effectLst/>
                <a:latin typeface="open sans" panose="020B0606030504020204" pitchFamily="34" charset="0"/>
              </a:rPr>
              <a:t>5%</a:t>
            </a:r>
            <a:r>
              <a:rPr lang="zh-CN" altLang="en-US" sz="1800" b="0" i="0" dirty="0">
                <a:solidFill>
                  <a:srgbClr val="333333"/>
                </a:solidFill>
                <a:effectLst/>
                <a:latin typeface="open sans" panose="020B0606030504020204" pitchFamily="34" charset="0"/>
              </a:rPr>
              <a:t>，</a:t>
            </a:r>
            <a:r>
              <a:rPr lang="en-US" altLang="zh-CN" sz="1800" b="0" i="0" dirty="0">
                <a:solidFill>
                  <a:srgbClr val="333333"/>
                </a:solidFill>
                <a:effectLst/>
                <a:latin typeface="open sans" panose="020B0606030504020204" pitchFamily="34" charset="0"/>
              </a:rPr>
              <a:t>Mixed GC</a:t>
            </a:r>
            <a:r>
              <a:rPr lang="zh-CN" altLang="en-US" sz="1800" b="0" i="0" dirty="0">
                <a:solidFill>
                  <a:srgbClr val="333333"/>
                </a:solidFill>
                <a:effectLst/>
                <a:latin typeface="open sans" panose="020B0606030504020204" pitchFamily="34" charset="0"/>
              </a:rPr>
              <a:t>时空出来的</a:t>
            </a:r>
            <a:r>
              <a:rPr lang="en-US" altLang="zh-CN" sz="1800" b="0" i="0" dirty="0">
                <a:solidFill>
                  <a:srgbClr val="333333"/>
                </a:solidFill>
                <a:effectLst/>
                <a:latin typeface="open sans" panose="020B0606030504020204" pitchFamily="34" charset="0"/>
              </a:rPr>
              <a:t>Region</a:t>
            </a:r>
            <a:r>
              <a:rPr lang="zh-CN" altLang="en-US" sz="1800" b="0" i="0" dirty="0">
                <a:solidFill>
                  <a:srgbClr val="333333"/>
                </a:solidFill>
                <a:effectLst/>
                <a:latin typeface="open sans" panose="020B0606030504020204" pitchFamily="34" charset="0"/>
              </a:rPr>
              <a:t>大于</a:t>
            </a:r>
            <a:r>
              <a:rPr lang="en-US" altLang="zh-CN" sz="1800" b="0" i="0" dirty="0">
                <a:solidFill>
                  <a:srgbClr val="333333"/>
                </a:solidFill>
                <a:effectLst/>
                <a:latin typeface="open sans" panose="020B0606030504020204" pitchFamily="34" charset="0"/>
              </a:rPr>
              <a:t>5%</a:t>
            </a:r>
            <a:r>
              <a:rPr lang="zh-CN" altLang="en-US" sz="1800" b="0" i="0" dirty="0">
                <a:solidFill>
                  <a:srgbClr val="333333"/>
                </a:solidFill>
                <a:effectLst/>
                <a:latin typeface="open sans" panose="020B0606030504020204" pitchFamily="34" charset="0"/>
              </a:rPr>
              <a:t>，就停止混合回收。</a:t>
            </a:r>
            <a:br>
              <a:rPr lang="zh-CN" altLang="en-US" sz="1800" b="0" i="0" dirty="0">
                <a:solidFill>
                  <a:srgbClr val="333333"/>
                </a:solidFill>
                <a:effectLst/>
                <a:latin typeface="open sans" panose="020B0606030504020204" pitchFamily="34" charset="0"/>
              </a:rPr>
            </a:br>
            <a:r>
              <a:rPr lang="en-US" altLang="zh-CN" sz="1800" b="0" i="0" dirty="0">
                <a:solidFill>
                  <a:srgbClr val="333333"/>
                </a:solidFill>
                <a:effectLst/>
                <a:latin typeface="open sans" panose="020B0606030504020204" pitchFamily="34" charset="0"/>
              </a:rPr>
              <a:t>-XX:G1MixedGCLiveThresholdPercent</a:t>
            </a:r>
            <a:r>
              <a:rPr lang="zh-CN" altLang="en-US" sz="1800" b="0" i="0" dirty="0">
                <a:solidFill>
                  <a:srgbClr val="333333"/>
                </a:solidFill>
                <a:effectLst/>
                <a:latin typeface="open sans" panose="020B0606030504020204" pitchFamily="34" charset="0"/>
              </a:rPr>
              <a:t>：默认值是</a:t>
            </a:r>
            <a:r>
              <a:rPr lang="en-US" altLang="zh-CN" sz="1800" b="0" i="0" dirty="0">
                <a:solidFill>
                  <a:srgbClr val="333333"/>
                </a:solidFill>
                <a:effectLst/>
                <a:latin typeface="open sans" panose="020B0606030504020204" pitchFamily="34" charset="0"/>
              </a:rPr>
              <a:t>85%</a:t>
            </a:r>
            <a:r>
              <a:rPr lang="zh-CN" altLang="en-US" sz="1800" b="0" i="0" dirty="0">
                <a:solidFill>
                  <a:srgbClr val="333333"/>
                </a:solidFill>
                <a:effectLst/>
                <a:latin typeface="open sans" panose="020B0606030504020204" pitchFamily="34" charset="0"/>
              </a:rPr>
              <a:t>，确定要回收的</a:t>
            </a:r>
            <a:r>
              <a:rPr lang="en-US" altLang="zh-CN" sz="1800" b="0" i="0" dirty="0">
                <a:solidFill>
                  <a:srgbClr val="333333"/>
                </a:solidFill>
                <a:effectLst/>
                <a:latin typeface="open sans" panose="020B0606030504020204" pitchFamily="34" charset="0"/>
              </a:rPr>
              <a:t>Region</a:t>
            </a:r>
            <a:r>
              <a:rPr lang="zh-CN" altLang="en-US" sz="1800" b="0" i="0" dirty="0">
                <a:solidFill>
                  <a:srgbClr val="333333"/>
                </a:solidFill>
                <a:effectLst/>
                <a:latin typeface="open sans" panose="020B0606030504020204" pitchFamily="34" charset="0"/>
              </a:rPr>
              <a:t>的时候，必须是存活对象低于</a:t>
            </a:r>
            <a:r>
              <a:rPr lang="en-US" altLang="zh-CN" sz="1800" b="0" i="0" dirty="0">
                <a:solidFill>
                  <a:srgbClr val="333333"/>
                </a:solidFill>
                <a:effectLst/>
                <a:latin typeface="open sans" panose="020B0606030504020204" pitchFamily="34" charset="0"/>
              </a:rPr>
              <a:t>85%</a:t>
            </a:r>
            <a:r>
              <a:rPr lang="zh-CN" altLang="en-US" sz="1800" b="0" i="0" dirty="0">
                <a:solidFill>
                  <a:srgbClr val="333333"/>
                </a:solidFill>
                <a:effectLst/>
                <a:latin typeface="open sans" panose="020B0606030504020204" pitchFamily="34" charset="0"/>
              </a:rPr>
              <a:t>的</a:t>
            </a:r>
            <a:r>
              <a:rPr lang="en-US" altLang="zh-CN" sz="1800" b="0" i="0" dirty="0">
                <a:solidFill>
                  <a:srgbClr val="333333"/>
                </a:solidFill>
                <a:effectLst/>
                <a:latin typeface="open sans" panose="020B0606030504020204" pitchFamily="34" charset="0"/>
              </a:rPr>
              <a:t>Region</a:t>
            </a:r>
            <a:r>
              <a:rPr lang="zh-CN" altLang="en-US" sz="1800" b="0" i="0" dirty="0">
                <a:solidFill>
                  <a:srgbClr val="333333"/>
                </a:solidFill>
                <a:effectLst/>
                <a:latin typeface="open sans" panose="020B0606030504020204" pitchFamily="34" charset="0"/>
              </a:rPr>
              <a:t>才可以回收。</a:t>
            </a:r>
            <a:br>
              <a:rPr lang="zh-CN" altLang="en-US" sz="1800" b="0" i="0" dirty="0">
                <a:solidFill>
                  <a:srgbClr val="333333"/>
                </a:solidFill>
                <a:effectLst/>
                <a:latin typeface="open sans" panose="020B0606030504020204" pitchFamily="34" charset="0"/>
              </a:rPr>
            </a:br>
            <a:endParaRPr lang="zh-CN" altLang="en-US" sz="1800" dirty="0"/>
          </a:p>
        </p:txBody>
      </p:sp>
      <p:pic>
        <p:nvPicPr>
          <p:cNvPr id="3074" name="Picture 2">
            <a:extLst>
              <a:ext uri="{FF2B5EF4-FFF2-40B4-BE49-F238E27FC236}">
                <a16:creationId xmlns:a16="http://schemas.microsoft.com/office/drawing/2014/main" id="{E9A2BFE5-D73A-4CED-8968-2A190D52F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22" y="3511195"/>
            <a:ext cx="110141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07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4F501-7ED3-4A40-9779-D37FA0C27CCF}"/>
              </a:ext>
            </a:extLst>
          </p:cNvPr>
          <p:cNvSpPr>
            <a:spLocks noGrp="1"/>
          </p:cNvSpPr>
          <p:nvPr>
            <p:ph type="ctrTitle"/>
          </p:nvPr>
        </p:nvSpPr>
        <p:spPr>
          <a:xfrm>
            <a:off x="1524000" y="219994"/>
            <a:ext cx="9144000" cy="1933659"/>
          </a:xfrm>
        </p:spPr>
        <p:txBody>
          <a:bodyPr>
            <a:noAutofit/>
          </a:bodyPr>
          <a:lstStyle/>
          <a:p>
            <a:r>
              <a:rPr lang="en-US" altLang="zh-CN" sz="2800" b="1" i="0" dirty="0">
                <a:solidFill>
                  <a:srgbClr val="222226"/>
                </a:solidFill>
                <a:effectLst/>
                <a:latin typeface="PingFang SC"/>
              </a:rPr>
              <a:t>ZGC</a:t>
            </a:r>
            <a:r>
              <a:rPr lang="zh-CN" altLang="en-US" sz="2800" b="1" i="0" dirty="0">
                <a:solidFill>
                  <a:srgbClr val="222226"/>
                </a:solidFill>
                <a:effectLst/>
                <a:latin typeface="PingFang SC"/>
              </a:rPr>
              <a:t>垃圾收集器</a:t>
            </a:r>
            <a:br>
              <a:rPr lang="zh-CN" altLang="en-US" sz="800" b="1" i="0" dirty="0">
                <a:solidFill>
                  <a:srgbClr val="222226"/>
                </a:solidFill>
                <a:effectLst/>
                <a:latin typeface="PingFang SC"/>
              </a:rPr>
            </a:br>
            <a:r>
              <a:rPr lang="en-US" altLang="zh-CN" sz="1400" dirty="0"/>
              <a:t>ZGC</a:t>
            </a:r>
            <a:r>
              <a:rPr lang="zh-CN" altLang="en-US" sz="1400" dirty="0"/>
              <a:t>概述在</a:t>
            </a:r>
            <a:r>
              <a:rPr lang="en-US" altLang="zh-CN" sz="1400" dirty="0"/>
              <a:t>JDK 11</a:t>
            </a:r>
            <a:r>
              <a:rPr lang="zh-CN" altLang="en-US" sz="1400" dirty="0"/>
              <a:t>当中，加入了实验性质的</a:t>
            </a:r>
            <a:r>
              <a:rPr lang="en-US" altLang="zh-CN" sz="1400" dirty="0"/>
              <a:t>ZGC</a:t>
            </a:r>
            <a:r>
              <a:rPr lang="zh-CN" altLang="en-US" sz="1400" dirty="0"/>
              <a:t>。它的回收耗时平均不到</a:t>
            </a:r>
            <a:r>
              <a:rPr lang="en-US" altLang="zh-CN" sz="1400" dirty="0"/>
              <a:t>2</a:t>
            </a:r>
            <a:r>
              <a:rPr lang="zh-CN" altLang="en-US" sz="1400" dirty="0"/>
              <a:t>毫秒。它是一款低停顿高并发的收集器。</a:t>
            </a:r>
            <a:r>
              <a:rPr lang="en-US" altLang="zh-CN" sz="1400" dirty="0"/>
              <a:t>ZGC</a:t>
            </a:r>
            <a:r>
              <a:rPr lang="zh-CN" altLang="en-US" sz="1400" dirty="0"/>
              <a:t>几乎在所有地方并发执行的，除了初始标记的是</a:t>
            </a:r>
            <a:r>
              <a:rPr lang="en-US" altLang="zh-CN" sz="1400" dirty="0"/>
              <a:t>STW</a:t>
            </a:r>
            <a:r>
              <a:rPr lang="zh-CN" altLang="en-US" sz="1400" dirty="0"/>
              <a:t>的。所以停顿时间几乎就耗费在初始标记上，这部分的实际是非常少的。那么其他阶段是怎么做到可以并发执行的呢？</a:t>
            </a:r>
            <a:r>
              <a:rPr lang="en-US" altLang="zh-CN" sz="1400" dirty="0"/>
              <a:t>ZGC</a:t>
            </a:r>
            <a:r>
              <a:rPr lang="zh-CN" altLang="en-US" sz="1400" dirty="0"/>
              <a:t>主要新增了两项技术，一个是着色指针</a:t>
            </a:r>
            <a:r>
              <a:rPr lang="en-US" altLang="zh-CN" sz="1400" dirty="0"/>
              <a:t>Colored Pointer</a:t>
            </a:r>
            <a:r>
              <a:rPr lang="zh-CN" altLang="en-US" sz="1400" dirty="0"/>
              <a:t>，另一个是读屏障</a:t>
            </a:r>
            <a:r>
              <a:rPr lang="en-US" altLang="zh-CN" sz="1400" dirty="0"/>
              <a:t>Load Barrier</a:t>
            </a:r>
            <a:r>
              <a:rPr lang="zh-CN" altLang="en-US" sz="1400" dirty="0"/>
              <a:t>。</a:t>
            </a:r>
            <a:r>
              <a:rPr lang="en-US" altLang="zh-CN" sz="1400" dirty="0"/>
              <a:t>ZGC </a:t>
            </a:r>
            <a:r>
              <a:rPr lang="zh-CN" altLang="en-US" sz="1400" dirty="0"/>
              <a:t>是一个并发、基于区域（</a:t>
            </a:r>
            <a:r>
              <a:rPr lang="en-US" altLang="zh-CN" sz="1400" dirty="0"/>
              <a:t>region</a:t>
            </a:r>
            <a:r>
              <a:rPr lang="zh-CN" altLang="en-US" sz="1400" dirty="0"/>
              <a:t>）、增量式压缩的收集器。</a:t>
            </a:r>
            <a:r>
              <a:rPr lang="en-US" altLang="zh-CN" sz="1400" dirty="0"/>
              <a:t>Stop-The-World </a:t>
            </a:r>
            <a:r>
              <a:rPr lang="zh-CN" altLang="en-US" sz="1400" dirty="0"/>
              <a:t>阶段只会在根对象扫描（</a:t>
            </a:r>
            <a:r>
              <a:rPr lang="en-US" altLang="zh-CN" sz="1400" dirty="0"/>
              <a:t>root scanning</a:t>
            </a:r>
            <a:r>
              <a:rPr lang="zh-CN" altLang="en-US" sz="1400" dirty="0"/>
              <a:t>）阶段发生，这样的话 </a:t>
            </a:r>
            <a:r>
              <a:rPr lang="en-US" altLang="zh-CN" sz="1400" dirty="0"/>
              <a:t>GC </a:t>
            </a:r>
            <a:r>
              <a:rPr lang="zh-CN" altLang="en-US" sz="1400" dirty="0"/>
              <a:t>暂停时间并不会随着堆和存活对象的数量而增加。</a:t>
            </a:r>
          </a:p>
        </p:txBody>
      </p:sp>
      <p:sp>
        <p:nvSpPr>
          <p:cNvPr id="3" name="副标题 2">
            <a:extLst>
              <a:ext uri="{FF2B5EF4-FFF2-40B4-BE49-F238E27FC236}">
                <a16:creationId xmlns:a16="http://schemas.microsoft.com/office/drawing/2014/main" id="{4AFBCCDE-EE57-44A6-9CD7-8E172A1FF436}"/>
              </a:ext>
            </a:extLst>
          </p:cNvPr>
          <p:cNvSpPr>
            <a:spLocks noGrp="1"/>
          </p:cNvSpPr>
          <p:nvPr>
            <p:ph type="subTitle" idx="1"/>
          </p:nvPr>
        </p:nvSpPr>
        <p:spPr>
          <a:xfrm>
            <a:off x="1524000" y="2502568"/>
            <a:ext cx="9144000" cy="2755232"/>
          </a:xfrm>
        </p:spPr>
        <p:txBody>
          <a:bodyPr>
            <a:normAutofit/>
          </a:bodyPr>
          <a:lstStyle/>
          <a:p>
            <a:pPr algn="l"/>
            <a:r>
              <a:rPr lang="en-US" altLang="zh-CN" sz="1100" b="0" i="0" dirty="0">
                <a:solidFill>
                  <a:srgbClr val="4D4D4D"/>
                </a:solidFill>
                <a:effectLst/>
                <a:latin typeface="-apple-system"/>
              </a:rPr>
              <a:t>Java11</a:t>
            </a:r>
            <a:r>
              <a:rPr lang="zh-CN" altLang="en-US" sz="1100" b="0" i="0" dirty="0">
                <a:solidFill>
                  <a:srgbClr val="4D4D4D"/>
                </a:solidFill>
                <a:effectLst/>
                <a:latin typeface="-apple-system"/>
              </a:rPr>
              <a:t>已经推出最新垃圾收集器，</a:t>
            </a:r>
            <a:r>
              <a:rPr lang="en-US" altLang="zh-CN" sz="1100" b="0" i="0" dirty="0">
                <a:solidFill>
                  <a:srgbClr val="4D4D4D"/>
                </a:solidFill>
                <a:effectLst/>
                <a:latin typeface="-apple-system"/>
              </a:rPr>
              <a:t>ZGC</a:t>
            </a:r>
            <a:r>
              <a:rPr lang="zh-CN" altLang="en-US" sz="1100" b="0" i="0" dirty="0">
                <a:solidFill>
                  <a:srgbClr val="4D4D4D"/>
                </a:solidFill>
                <a:effectLst/>
                <a:latin typeface="-apple-system"/>
              </a:rPr>
              <a:t>主要为了减少</a:t>
            </a:r>
            <a:r>
              <a:rPr lang="en-US" altLang="zh-CN" sz="1100" b="0" i="0" dirty="0">
                <a:solidFill>
                  <a:srgbClr val="4D4D4D"/>
                </a:solidFill>
                <a:effectLst/>
                <a:latin typeface="-apple-system"/>
              </a:rPr>
              <a:t>JVM</a:t>
            </a:r>
            <a:r>
              <a:rPr lang="zh-CN" altLang="en-US" sz="1100" b="0" i="0" dirty="0">
                <a:solidFill>
                  <a:srgbClr val="4D4D4D"/>
                </a:solidFill>
                <a:effectLst/>
                <a:latin typeface="-apple-system"/>
              </a:rPr>
              <a:t>停顿时间。</a:t>
            </a:r>
            <a:br>
              <a:rPr lang="zh-CN" altLang="en-US" sz="1100" b="0" i="0" dirty="0">
                <a:solidFill>
                  <a:srgbClr val="4D4D4D"/>
                </a:solidFill>
                <a:effectLst/>
                <a:latin typeface="-apple-system"/>
              </a:rPr>
            </a:br>
            <a:r>
              <a:rPr lang="zh-CN" altLang="en-US" sz="1100" b="0" i="0" dirty="0">
                <a:solidFill>
                  <a:srgbClr val="4D4D4D"/>
                </a:solidFill>
                <a:effectLst/>
                <a:latin typeface="-apple-system"/>
              </a:rPr>
              <a:t>  </a:t>
            </a:r>
            <a:r>
              <a:rPr lang="en-US" altLang="zh-CN" sz="1100" b="0" i="0" dirty="0">
                <a:solidFill>
                  <a:srgbClr val="4D4D4D"/>
                </a:solidFill>
                <a:effectLst/>
                <a:latin typeface="-apple-system"/>
              </a:rPr>
              <a:t>ZGC</a:t>
            </a:r>
            <a:r>
              <a:rPr lang="zh-CN" altLang="en-US" sz="1100" b="0" i="0" dirty="0">
                <a:solidFill>
                  <a:srgbClr val="4D4D4D"/>
                </a:solidFill>
                <a:effectLst/>
                <a:latin typeface="-apple-system"/>
              </a:rPr>
              <a:t>全称是</a:t>
            </a:r>
            <a:r>
              <a:rPr lang="en-US" altLang="zh-CN" sz="1100" b="0" i="0" dirty="0">
                <a:solidFill>
                  <a:srgbClr val="4D4D4D"/>
                </a:solidFill>
                <a:effectLst/>
                <a:latin typeface="-apple-system"/>
              </a:rPr>
              <a:t>Z Garbage Collector</a:t>
            </a:r>
            <a:r>
              <a:rPr lang="zh-CN" altLang="en-US" sz="1100" b="0" i="0" dirty="0">
                <a:solidFill>
                  <a:srgbClr val="4D4D4D"/>
                </a:solidFill>
                <a:effectLst/>
                <a:latin typeface="-apple-system"/>
              </a:rPr>
              <a:t>，是一款可伸缩</a:t>
            </a:r>
            <a:r>
              <a:rPr lang="en-US" altLang="zh-CN" sz="1100" b="0" i="0" dirty="0">
                <a:solidFill>
                  <a:srgbClr val="4D4D4D"/>
                </a:solidFill>
                <a:effectLst/>
                <a:latin typeface="-apple-system"/>
              </a:rPr>
              <a:t>(scalable)</a:t>
            </a:r>
            <a:r>
              <a:rPr lang="zh-CN" altLang="en-US" sz="1100" b="0" i="0" dirty="0">
                <a:solidFill>
                  <a:srgbClr val="4D4D4D"/>
                </a:solidFill>
                <a:effectLst/>
                <a:latin typeface="-apple-system"/>
              </a:rPr>
              <a:t>的低延迟</a:t>
            </a:r>
            <a:r>
              <a:rPr lang="en-US" altLang="zh-CN" sz="1100" b="0" i="0" dirty="0">
                <a:solidFill>
                  <a:srgbClr val="4D4D4D"/>
                </a:solidFill>
                <a:effectLst/>
                <a:latin typeface="-apple-system"/>
              </a:rPr>
              <a:t>(low latency garbage)</a:t>
            </a:r>
            <a:r>
              <a:rPr lang="zh-CN" altLang="en-US" sz="1100" b="0" i="0" dirty="0">
                <a:solidFill>
                  <a:srgbClr val="4D4D4D"/>
                </a:solidFill>
                <a:effectLst/>
                <a:latin typeface="-apple-system"/>
              </a:rPr>
              <a:t>、并发</a:t>
            </a:r>
            <a:r>
              <a:rPr lang="en-US" altLang="zh-CN" sz="1100" b="0" i="0" dirty="0">
                <a:solidFill>
                  <a:srgbClr val="4D4D4D"/>
                </a:solidFill>
                <a:effectLst/>
                <a:latin typeface="-apple-system"/>
              </a:rPr>
              <a:t>(concurrent)</a:t>
            </a:r>
            <a:r>
              <a:rPr lang="zh-CN" altLang="en-US" sz="1100" b="0" i="0" dirty="0">
                <a:solidFill>
                  <a:srgbClr val="4D4D4D"/>
                </a:solidFill>
                <a:effectLst/>
                <a:latin typeface="-apple-system"/>
              </a:rPr>
              <a:t>垃圾回收器，旨在实现以下几个目标：</a:t>
            </a:r>
          </a:p>
          <a:p>
            <a:pPr algn="l">
              <a:buFont typeface="Arial" panose="020B0604020202020204" pitchFamily="34" charset="0"/>
              <a:buChar char="•"/>
            </a:pPr>
            <a:r>
              <a:rPr lang="zh-CN" altLang="en-US" sz="1100" b="0" i="0" dirty="0">
                <a:effectLst/>
                <a:latin typeface="-apple-system"/>
              </a:rPr>
              <a:t>停顿时间不超过</a:t>
            </a:r>
            <a:r>
              <a:rPr lang="en-US" altLang="zh-CN" sz="1100" b="0" i="0" dirty="0">
                <a:effectLst/>
                <a:latin typeface="-apple-system"/>
              </a:rPr>
              <a:t>10ms</a:t>
            </a:r>
          </a:p>
          <a:p>
            <a:pPr algn="l">
              <a:buFont typeface="Arial" panose="020B0604020202020204" pitchFamily="34" charset="0"/>
              <a:buChar char="•"/>
            </a:pPr>
            <a:r>
              <a:rPr lang="zh-CN" altLang="en-US" sz="1100" b="0" i="0" dirty="0">
                <a:effectLst/>
                <a:latin typeface="-apple-system"/>
              </a:rPr>
              <a:t>停顿时间不随</a:t>
            </a:r>
            <a:r>
              <a:rPr lang="en-US" altLang="zh-CN" sz="1100" b="0" i="0" dirty="0">
                <a:effectLst/>
                <a:latin typeface="-apple-system"/>
              </a:rPr>
              <a:t>heap</a:t>
            </a:r>
            <a:r>
              <a:rPr lang="zh-CN" altLang="en-US" sz="1100" b="0" i="0" dirty="0">
                <a:effectLst/>
                <a:latin typeface="-apple-system"/>
              </a:rPr>
              <a:t>大小或存活对象大小增大而增大</a:t>
            </a:r>
          </a:p>
          <a:p>
            <a:pPr algn="l">
              <a:buFont typeface="Arial" panose="020B0604020202020204" pitchFamily="34" charset="0"/>
              <a:buChar char="•"/>
            </a:pPr>
            <a:r>
              <a:rPr lang="zh-CN" altLang="en-US" sz="1100" b="0" i="0" dirty="0">
                <a:effectLst/>
                <a:latin typeface="-apple-system"/>
              </a:rPr>
              <a:t>可以处理从几百兆到几</a:t>
            </a:r>
            <a:r>
              <a:rPr lang="en-US" altLang="zh-CN" sz="1100" b="0" i="0" dirty="0">
                <a:effectLst/>
                <a:latin typeface="-apple-system"/>
              </a:rPr>
              <a:t>T</a:t>
            </a:r>
            <a:r>
              <a:rPr lang="zh-CN" altLang="en-US" sz="1100" b="0" i="0" dirty="0">
                <a:effectLst/>
                <a:latin typeface="-apple-system"/>
              </a:rPr>
              <a:t>的内存大小（最大</a:t>
            </a:r>
            <a:r>
              <a:rPr lang="en-US" altLang="zh-CN" sz="1100" b="0" i="0" dirty="0">
                <a:effectLst/>
                <a:latin typeface="-apple-system"/>
              </a:rPr>
              <a:t>4T</a:t>
            </a:r>
            <a:r>
              <a:rPr lang="zh-CN" altLang="en-US" sz="1100" b="0" i="0" dirty="0">
                <a:effectLst/>
                <a:latin typeface="-apple-system"/>
              </a:rPr>
              <a:t>）</a:t>
            </a:r>
          </a:p>
          <a:p>
            <a:r>
              <a:rPr lang="en-US" altLang="zh-CN" sz="1400" dirty="0">
                <a:hlinkClick r:id="rId2"/>
              </a:rPr>
              <a:t>https://www.cnblogs.com/ChengR/p/12892442.html</a:t>
            </a:r>
            <a:r>
              <a:rPr lang="en-US" altLang="zh-CN" sz="1400" dirty="0"/>
              <a:t> </a:t>
            </a:r>
          </a:p>
          <a:p>
            <a:r>
              <a:rPr lang="en-US" altLang="zh-CN" sz="1400" dirty="0">
                <a:hlinkClick r:id="rId3"/>
              </a:rPr>
              <a:t>https://blog.csdn.net/qq_21118431/article/details/105294034?utm_medium=distribute.pc_relevant.none-task-blog- baidujs_baidulandingword-1&amp;spm=1001.2101.3001.4242</a:t>
            </a:r>
            <a:r>
              <a:rPr lang="en-US" altLang="zh-CN" sz="1400" dirty="0"/>
              <a:t> </a:t>
            </a:r>
            <a:endParaRPr lang="zh-CN" altLang="en-US" sz="1400" dirty="0"/>
          </a:p>
        </p:txBody>
      </p:sp>
    </p:spTree>
    <p:extLst>
      <p:ext uri="{BB962C8B-B14F-4D97-AF65-F5344CB8AC3E}">
        <p14:creationId xmlns:p14="http://schemas.microsoft.com/office/powerpoint/2010/main" val="1595709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33C413-CFCB-419A-A325-07000B954A75}"/>
              </a:ext>
            </a:extLst>
          </p:cNvPr>
          <p:cNvSpPr>
            <a:spLocks noGrp="1"/>
          </p:cNvSpPr>
          <p:nvPr>
            <p:ph type="title"/>
          </p:nvPr>
        </p:nvSpPr>
        <p:spPr/>
        <p:txBody>
          <a:bodyPr/>
          <a:lstStyle/>
          <a:p>
            <a:r>
              <a:rPr lang="en-US" altLang="zh-CN" dirty="0"/>
              <a:t>JVM</a:t>
            </a:r>
            <a:r>
              <a:rPr lang="zh-CN" altLang="en-US" dirty="0"/>
              <a:t>调优调的是什么？？？</a:t>
            </a:r>
          </a:p>
        </p:txBody>
      </p:sp>
      <p:sp>
        <p:nvSpPr>
          <p:cNvPr id="3" name="内容占位符 2">
            <a:extLst>
              <a:ext uri="{FF2B5EF4-FFF2-40B4-BE49-F238E27FC236}">
                <a16:creationId xmlns:a16="http://schemas.microsoft.com/office/drawing/2014/main" id="{AD3DA4DB-A479-4058-9D3D-0B7EB9E66DE5}"/>
              </a:ext>
            </a:extLst>
          </p:cNvPr>
          <p:cNvSpPr>
            <a:spLocks noGrp="1"/>
          </p:cNvSpPr>
          <p:nvPr>
            <p:ph idx="1"/>
          </p:nvPr>
        </p:nvSpPr>
        <p:spPr>
          <a:xfrm>
            <a:off x="838200" y="1825625"/>
            <a:ext cx="7261614" cy="3029544"/>
          </a:xfrm>
        </p:spPr>
        <p:txBody>
          <a:bodyPr>
            <a:normAutofit/>
          </a:bodyPr>
          <a:lstStyle/>
          <a:p>
            <a:pPr algn="l" latinLnBrk="1"/>
            <a:r>
              <a:rPr lang="en-US" altLang="zh-CN" b="1" i="0" dirty="0">
                <a:solidFill>
                  <a:srgbClr val="222226"/>
                </a:solidFill>
                <a:effectLst/>
                <a:latin typeface="PingFang SC"/>
              </a:rPr>
              <a:t>JVM</a:t>
            </a:r>
            <a:r>
              <a:rPr lang="zh-CN" altLang="en-US" b="1" i="0" dirty="0">
                <a:solidFill>
                  <a:srgbClr val="222226"/>
                </a:solidFill>
                <a:effectLst/>
                <a:latin typeface="PingFang SC"/>
              </a:rPr>
              <a:t>参数调优  </a:t>
            </a:r>
            <a:endParaRPr lang="en-US" altLang="zh-CN" b="1" i="0" dirty="0">
              <a:solidFill>
                <a:srgbClr val="222226"/>
              </a:solidFill>
              <a:effectLst/>
              <a:latin typeface="PingFang SC"/>
            </a:endParaRPr>
          </a:p>
          <a:p>
            <a:pPr algn="l" latinLnBrk="1"/>
            <a:r>
              <a:rPr lang="en-US" altLang="zh-CN" sz="1600" b="1" i="0" dirty="0">
                <a:solidFill>
                  <a:srgbClr val="222226"/>
                </a:solidFill>
                <a:effectLst/>
                <a:latin typeface="PingFang SC"/>
                <a:hlinkClick r:id="rId2"/>
              </a:rPr>
              <a:t>https://blog.csdn.net/qq_42322103/article/details/105192185</a:t>
            </a:r>
            <a:r>
              <a:rPr lang="en-US" altLang="zh-CN" sz="1600" b="1" i="0" dirty="0">
                <a:solidFill>
                  <a:srgbClr val="222226"/>
                </a:solidFill>
                <a:effectLst/>
                <a:latin typeface="PingFang SC"/>
              </a:rPr>
              <a:t> </a:t>
            </a:r>
          </a:p>
          <a:p>
            <a:pPr latinLnBrk="1"/>
            <a:r>
              <a:rPr lang="en-US" altLang="zh-CN" b="1" i="0" dirty="0" err="1">
                <a:solidFill>
                  <a:srgbClr val="404040"/>
                </a:solidFill>
                <a:effectLst/>
                <a:latin typeface="-apple-system"/>
              </a:rPr>
              <a:t>jvm</a:t>
            </a:r>
            <a:r>
              <a:rPr lang="zh-CN" altLang="en-US" b="1" i="0" dirty="0">
                <a:solidFill>
                  <a:srgbClr val="404040"/>
                </a:solidFill>
                <a:effectLst/>
                <a:latin typeface="-apple-system"/>
              </a:rPr>
              <a:t>调优重要参数  </a:t>
            </a:r>
            <a:endParaRPr lang="en-US" altLang="zh-CN" b="1" i="0" dirty="0">
              <a:solidFill>
                <a:srgbClr val="404040"/>
              </a:solidFill>
              <a:effectLst/>
              <a:latin typeface="-apple-system"/>
            </a:endParaRPr>
          </a:p>
          <a:p>
            <a:pPr latinLnBrk="1"/>
            <a:r>
              <a:rPr lang="en-US" altLang="zh-CN" sz="1100" b="1" i="0" dirty="0">
                <a:solidFill>
                  <a:srgbClr val="404040"/>
                </a:solidFill>
                <a:effectLst/>
                <a:latin typeface="-apple-system"/>
                <a:hlinkClick r:id="rId3"/>
              </a:rPr>
              <a:t>https://www.jianshu.com/p/6ffc67a7c575</a:t>
            </a:r>
            <a:r>
              <a:rPr lang="en-US" altLang="zh-CN" sz="1100" b="1" i="0" dirty="0">
                <a:solidFill>
                  <a:srgbClr val="404040"/>
                </a:solidFill>
                <a:effectLst/>
                <a:latin typeface="-apple-system"/>
              </a:rPr>
              <a:t> </a:t>
            </a:r>
          </a:p>
          <a:p>
            <a:pPr latinLnBrk="1"/>
            <a:r>
              <a:rPr lang="en-US" altLang="zh-CN" b="1" i="0" dirty="0" err="1">
                <a:solidFill>
                  <a:srgbClr val="222226"/>
                </a:solidFill>
                <a:effectLst/>
                <a:latin typeface="PingFang SC"/>
              </a:rPr>
              <a:t>jvm</a:t>
            </a:r>
            <a:r>
              <a:rPr lang="zh-CN" altLang="en-US" b="1" i="0" dirty="0">
                <a:solidFill>
                  <a:srgbClr val="222226"/>
                </a:solidFill>
                <a:effectLst/>
                <a:latin typeface="PingFang SC"/>
              </a:rPr>
              <a:t>所有参数以及关于</a:t>
            </a:r>
            <a:r>
              <a:rPr lang="en-US" altLang="zh-CN" b="1" i="0" dirty="0" err="1">
                <a:solidFill>
                  <a:srgbClr val="222226"/>
                </a:solidFill>
                <a:effectLst/>
                <a:latin typeface="PingFang SC"/>
              </a:rPr>
              <a:t>jvm</a:t>
            </a:r>
            <a:r>
              <a:rPr lang="zh-CN" altLang="en-US" b="1" i="0" dirty="0">
                <a:solidFill>
                  <a:srgbClr val="222226"/>
                </a:solidFill>
                <a:effectLst/>
                <a:latin typeface="PingFang SC"/>
              </a:rPr>
              <a:t>调优</a:t>
            </a:r>
          </a:p>
          <a:p>
            <a:pPr latinLnBrk="1"/>
            <a:r>
              <a:rPr lang="en-US" altLang="zh-CN" sz="1100" b="1" i="0" dirty="0">
                <a:solidFill>
                  <a:srgbClr val="404040"/>
                </a:solidFill>
                <a:effectLst/>
                <a:latin typeface="-apple-system"/>
                <a:hlinkClick r:id="rId4"/>
              </a:rPr>
              <a:t>https://blog.csdn.net/qq_41723615/article/details/104373362</a:t>
            </a:r>
            <a:r>
              <a:rPr lang="en-US" altLang="zh-CN" sz="1100" b="1" i="0" dirty="0">
                <a:solidFill>
                  <a:srgbClr val="404040"/>
                </a:solidFill>
                <a:effectLst/>
                <a:latin typeface="-apple-system"/>
              </a:rPr>
              <a:t> </a:t>
            </a:r>
          </a:p>
          <a:p>
            <a:pPr latinLnBrk="1"/>
            <a:r>
              <a:rPr lang="zh-CN" altLang="en-US" sz="1100" b="1" dirty="0">
                <a:solidFill>
                  <a:srgbClr val="404040"/>
                </a:solidFill>
                <a:latin typeface="-apple-system"/>
              </a:rPr>
              <a:t>。。。</a:t>
            </a:r>
            <a:endParaRPr lang="zh-CN" altLang="en-US" sz="1100" b="1" i="0" dirty="0">
              <a:solidFill>
                <a:srgbClr val="404040"/>
              </a:solidFill>
              <a:effectLst/>
              <a:latin typeface="-apple-system"/>
            </a:endParaRPr>
          </a:p>
          <a:p>
            <a:pPr algn="l" latinLnBrk="1"/>
            <a:endParaRPr lang="zh-CN" altLang="en-US" sz="1600" b="1" i="0" dirty="0">
              <a:solidFill>
                <a:srgbClr val="222226"/>
              </a:solidFill>
              <a:effectLst/>
              <a:latin typeface="PingFang SC"/>
            </a:endParaRPr>
          </a:p>
        </p:txBody>
      </p:sp>
      <p:sp>
        <p:nvSpPr>
          <p:cNvPr id="4" name="AutoShape 2" descr="高并发编程系列：JVM性能调优的6大步骤，及关键调优参数详解">
            <a:extLst>
              <a:ext uri="{FF2B5EF4-FFF2-40B4-BE49-F238E27FC236}">
                <a16:creationId xmlns:a16="http://schemas.microsoft.com/office/drawing/2014/main" id="{CF0C5DB2-0B95-4C89-8911-4D951C5288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BE196466-DA63-46BB-8AD1-668EF6CAC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5928" y="761016"/>
            <a:ext cx="3628104" cy="3958620"/>
          </a:xfrm>
          <a:prstGeom prst="rect">
            <a:avLst/>
          </a:prstGeom>
        </p:spPr>
      </p:pic>
    </p:spTree>
    <p:extLst>
      <p:ext uri="{BB962C8B-B14F-4D97-AF65-F5344CB8AC3E}">
        <p14:creationId xmlns:p14="http://schemas.microsoft.com/office/powerpoint/2010/main" val="2917709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2E32A-C24C-4D66-8D84-B044580FB810}"/>
              </a:ext>
            </a:extLst>
          </p:cNvPr>
          <p:cNvSpPr>
            <a:spLocks noGrp="1"/>
          </p:cNvSpPr>
          <p:nvPr>
            <p:ph type="title"/>
          </p:nvPr>
        </p:nvSpPr>
        <p:spPr/>
        <p:txBody>
          <a:bodyPr/>
          <a:lstStyle/>
          <a:p>
            <a:r>
              <a:rPr lang="en-US" altLang="zh-CN" dirty="0"/>
              <a:t>GC</a:t>
            </a:r>
            <a:r>
              <a:rPr lang="zh-CN" altLang="en-US" dirty="0"/>
              <a:t>日志分析</a:t>
            </a:r>
          </a:p>
        </p:txBody>
      </p:sp>
      <p:sp>
        <p:nvSpPr>
          <p:cNvPr id="4" name="文本框 3">
            <a:extLst>
              <a:ext uri="{FF2B5EF4-FFF2-40B4-BE49-F238E27FC236}">
                <a16:creationId xmlns:a16="http://schemas.microsoft.com/office/drawing/2014/main" id="{495429B8-DB98-4030-B347-6DB6906540CB}"/>
              </a:ext>
            </a:extLst>
          </p:cNvPr>
          <p:cNvSpPr txBox="1"/>
          <p:nvPr/>
        </p:nvSpPr>
        <p:spPr>
          <a:xfrm>
            <a:off x="702023" y="1582341"/>
            <a:ext cx="8425753" cy="3323987"/>
          </a:xfrm>
          <a:prstGeom prst="rect">
            <a:avLst/>
          </a:prstGeom>
          <a:noFill/>
        </p:spPr>
        <p:txBody>
          <a:bodyPr wrap="square">
            <a:spAutoFit/>
          </a:bodyPr>
          <a:lstStyle/>
          <a:p>
            <a:r>
              <a:rPr lang="zh-CN" altLang="en-US" dirty="0"/>
              <a:t>对应的参数列表</a:t>
            </a:r>
            <a:endParaRPr lang="en-US" altLang="zh-CN" dirty="0"/>
          </a:p>
          <a:p>
            <a:r>
              <a:rPr lang="zh-CN" altLang="en-US" sz="1600" dirty="0"/>
              <a:t>-XX:+PrintGC 输出GC日志</a:t>
            </a:r>
            <a:endParaRPr lang="en-US" altLang="zh-CN" sz="1600" dirty="0"/>
          </a:p>
          <a:p>
            <a:r>
              <a:rPr lang="zh-CN" altLang="en-US" sz="1600" dirty="0"/>
              <a:t>-XX:+PrintGCDetails 输出GC的详细日志</a:t>
            </a:r>
            <a:endParaRPr lang="en-US" altLang="zh-CN" sz="1600" dirty="0"/>
          </a:p>
          <a:p>
            <a:r>
              <a:rPr lang="zh-CN" altLang="en-US" sz="1600" dirty="0"/>
              <a:t>-XX:+PrintGCTimeStamps 输出GC的时间戳（以基准时间的形式）</a:t>
            </a:r>
            <a:endParaRPr lang="en-US" altLang="zh-CN" sz="1600" dirty="0"/>
          </a:p>
          <a:p>
            <a:r>
              <a:rPr lang="zh-CN" altLang="en-US" sz="1600" dirty="0"/>
              <a:t>-XX:+PrintGCDateStamps 输出GC的时间戳（以日期的形式）</a:t>
            </a:r>
            <a:endParaRPr lang="en-US" altLang="zh-CN" sz="1600" dirty="0"/>
          </a:p>
          <a:p>
            <a:r>
              <a:rPr lang="zh-CN" altLang="en-US" sz="1600" dirty="0"/>
              <a:t>-XX:+PrintHeapAtGC 在进行GC的前后打印出堆的信息</a:t>
            </a:r>
            <a:endParaRPr lang="en-US" altLang="zh-CN" sz="1600" dirty="0"/>
          </a:p>
          <a:p>
            <a:r>
              <a:rPr lang="zh-CN" altLang="en-US" sz="1600" dirty="0"/>
              <a:t>-Xloggc:../logs/gc.log 日志文件的输出路径</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zh-CN" altLang="en-US" sz="1600" dirty="0"/>
          </a:p>
        </p:txBody>
      </p:sp>
      <p:sp>
        <p:nvSpPr>
          <p:cNvPr id="7" name="Rectangle 7">
            <a:extLst>
              <a:ext uri="{FF2B5EF4-FFF2-40B4-BE49-F238E27FC236}">
                <a16:creationId xmlns:a16="http://schemas.microsoft.com/office/drawing/2014/main" id="{E8F25111-1219-4FDE-B87E-57160EA16409}"/>
              </a:ext>
            </a:extLst>
          </p:cNvPr>
          <p:cNvSpPr>
            <a:spLocks noChangeArrowheads="1"/>
          </p:cNvSpPr>
          <p:nvPr/>
        </p:nvSpPr>
        <p:spPr bwMode="auto">
          <a:xfrm>
            <a:off x="838200" y="3572971"/>
            <a:ext cx="6928184" cy="83099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1" u="none" strike="noStrike" cap="none" normalizeH="0" baseline="0" dirty="0">
                <a:ln>
                  <a:noFill/>
                </a:ln>
                <a:solidFill>
                  <a:srgbClr val="629755"/>
                </a:solidFill>
                <a:effectLst/>
                <a:latin typeface="Arial Unicode MS"/>
                <a:ea typeface="JetBrains Mono"/>
              </a:rPr>
              <a:t>* </a:t>
            </a:r>
            <a:endParaRPr kumimoji="0" lang="en-US" altLang="zh-CN" sz="1200" b="0" i="1" u="none" strike="noStrike" cap="none" normalizeH="0" baseline="0" dirty="0">
              <a:ln>
                <a:noFill/>
              </a:ln>
              <a:solidFill>
                <a:srgbClr val="629755"/>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1200" i="1" dirty="0">
                <a:solidFill>
                  <a:srgbClr val="629755"/>
                </a:solidFill>
                <a:latin typeface="Arial Unicode MS"/>
                <a:ea typeface="JetBrains Mono"/>
              </a:rPr>
              <a:t>演示：</a:t>
            </a:r>
            <a:endParaRPr kumimoji="0" lang="en-US" altLang="zh-CN" sz="1200" b="0" i="1" u="none" strike="noStrike" cap="none" normalizeH="0" baseline="0" dirty="0">
              <a:ln>
                <a:noFill/>
              </a:ln>
              <a:solidFill>
                <a:srgbClr val="629755"/>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1" u="none" strike="noStrike" cap="none" normalizeH="0" baseline="0" dirty="0">
                <a:ln>
                  <a:noFill/>
                </a:ln>
                <a:solidFill>
                  <a:srgbClr val="629755"/>
                </a:solidFill>
                <a:effectLst/>
                <a:latin typeface="Arial Unicode MS"/>
                <a:ea typeface="JetBrains Mono"/>
              </a:rPr>
              <a:t>1</a:t>
            </a:r>
            <a:r>
              <a:rPr kumimoji="0" lang="zh-CN" altLang="en-US" sz="1200" b="0" i="1" u="none" strike="noStrike" cap="none" normalizeH="0" baseline="0" dirty="0">
                <a:ln>
                  <a:noFill/>
                </a:ln>
                <a:solidFill>
                  <a:srgbClr val="629755"/>
                </a:solidFill>
                <a:effectLst/>
                <a:latin typeface="Arial Unicode MS"/>
                <a:ea typeface="JetBrains Mono"/>
              </a:rPr>
              <a:t>：</a:t>
            </a:r>
            <a:r>
              <a:rPr kumimoji="0" lang="zh-CN" altLang="zh-CN" sz="1200" b="0" i="1" u="none" strike="noStrike" cap="none" normalizeH="0" baseline="0" dirty="0">
                <a:ln>
                  <a:noFill/>
                </a:ln>
                <a:solidFill>
                  <a:srgbClr val="629755"/>
                </a:solidFill>
                <a:effectLst/>
                <a:latin typeface="Arial Unicode MS"/>
                <a:ea typeface="JetBrains Mono"/>
              </a:rPr>
              <a:t>-XX:+PrintGCDetails</a:t>
            </a:r>
            <a:br>
              <a:rPr kumimoji="0" lang="zh-CN" altLang="zh-CN" sz="1200" b="0" i="1" u="none" strike="noStrike" cap="none" normalizeH="0" baseline="0" dirty="0">
                <a:ln>
                  <a:noFill/>
                </a:ln>
                <a:solidFill>
                  <a:srgbClr val="629755"/>
                </a:solidFill>
                <a:effectLst/>
                <a:latin typeface="Arial Unicode MS"/>
                <a:ea typeface="JetBrains Mono"/>
              </a:rPr>
            </a:br>
            <a:r>
              <a:rPr lang="en-US" altLang="zh-CN" sz="1200" i="1" dirty="0">
                <a:solidFill>
                  <a:srgbClr val="629755"/>
                </a:solidFill>
                <a:latin typeface="Arial Unicode MS"/>
                <a:ea typeface="JetBrains Mono"/>
              </a:rPr>
              <a:t>2</a:t>
            </a:r>
            <a:r>
              <a:rPr lang="zh-CN" altLang="en-US" sz="1200" i="1" dirty="0">
                <a:solidFill>
                  <a:srgbClr val="629755"/>
                </a:solidFill>
                <a:latin typeface="Arial Unicode MS"/>
                <a:ea typeface="JetBrains Mono"/>
              </a:rPr>
              <a:t>：</a:t>
            </a:r>
            <a:r>
              <a:rPr kumimoji="0" lang="zh-CN" altLang="zh-CN" sz="1200" b="0" i="1" u="none" strike="noStrike" cap="none" normalizeH="0" baseline="0" dirty="0">
                <a:ln>
                  <a:noFill/>
                </a:ln>
                <a:solidFill>
                  <a:srgbClr val="629755"/>
                </a:solidFill>
                <a:effectLst/>
                <a:latin typeface="Arial Unicode MS"/>
                <a:ea typeface="JetBrains Mono"/>
              </a:rPr>
              <a:t>java -XX:+PrintGCDetails com.example.zhb.study.demo.day1.jvm.Gcdemo</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192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3B3C1-5D5C-454E-B4C7-95C03AAF9A45}"/>
              </a:ext>
            </a:extLst>
          </p:cNvPr>
          <p:cNvSpPr>
            <a:spLocks noGrp="1"/>
          </p:cNvSpPr>
          <p:nvPr>
            <p:ph type="ctrTitle"/>
          </p:nvPr>
        </p:nvSpPr>
        <p:spPr/>
        <p:txBody>
          <a:bodyPr/>
          <a:lstStyle/>
          <a:p>
            <a:endParaRPr lang="zh-CN" altLang="en-US" dirty="0"/>
          </a:p>
        </p:txBody>
      </p:sp>
      <p:sp>
        <p:nvSpPr>
          <p:cNvPr id="3" name="副标题 2">
            <a:extLst>
              <a:ext uri="{FF2B5EF4-FFF2-40B4-BE49-F238E27FC236}">
                <a16:creationId xmlns:a16="http://schemas.microsoft.com/office/drawing/2014/main" id="{DDECD0E2-EE28-4FE5-B702-498B3F07AF70}"/>
              </a:ext>
            </a:extLst>
          </p:cNvPr>
          <p:cNvSpPr>
            <a:spLocks noGrp="1"/>
          </p:cNvSpPr>
          <p:nvPr>
            <p:ph type="subTitle" idx="1"/>
          </p:nvPr>
        </p:nvSpPr>
        <p:spPr/>
        <p:txBody>
          <a:bodyPr/>
          <a:lstStyle/>
          <a:p>
            <a:endParaRPr lang="zh-CN" altLang="en-US" dirty="0"/>
          </a:p>
        </p:txBody>
      </p:sp>
      <p:pic>
        <p:nvPicPr>
          <p:cNvPr id="4" name="Picture 4">
            <a:extLst>
              <a:ext uri="{FF2B5EF4-FFF2-40B4-BE49-F238E27FC236}">
                <a16:creationId xmlns:a16="http://schemas.microsoft.com/office/drawing/2014/main" id="{DE7D3BE0-0248-46A1-8764-C6E1CC4D3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079" y="3598781"/>
            <a:ext cx="9986106" cy="2948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67F51F1-5FF6-45FC-B3AD-5B623D79E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079" y="428625"/>
            <a:ext cx="979370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45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84D14-449C-4A0C-A612-2A238A8391CC}"/>
              </a:ext>
            </a:extLst>
          </p:cNvPr>
          <p:cNvSpPr>
            <a:spLocks noGrp="1"/>
          </p:cNvSpPr>
          <p:nvPr>
            <p:ph type="title"/>
          </p:nvPr>
        </p:nvSpPr>
        <p:spPr/>
        <p:txBody>
          <a:bodyPr/>
          <a:lstStyle/>
          <a:p>
            <a:r>
              <a:rPr lang="zh-CN" altLang="en-US" b="1" i="0" u="none" strike="noStrike" dirty="0">
                <a:solidFill>
                  <a:srgbClr val="075DB3"/>
                </a:solidFill>
                <a:effectLst/>
                <a:latin typeface="Verdana" panose="020B0604030504040204" pitchFamily="34" charset="0"/>
                <a:hlinkClick r:id="rId2"/>
              </a:rPr>
              <a:t>主要的</a:t>
            </a:r>
            <a:r>
              <a:rPr lang="en-US" altLang="zh-CN" b="1" i="0" u="none" strike="noStrike" dirty="0">
                <a:solidFill>
                  <a:srgbClr val="075DB3"/>
                </a:solidFill>
                <a:effectLst/>
                <a:latin typeface="Verdana" panose="020B0604030504040204" pitchFamily="34" charset="0"/>
                <a:hlinkClick r:id="rId2"/>
              </a:rPr>
              <a:t>JVM</a:t>
            </a:r>
            <a:r>
              <a:rPr lang="zh-CN" altLang="en-US" b="1" i="0" u="none" strike="noStrike" dirty="0">
                <a:solidFill>
                  <a:srgbClr val="075DB3"/>
                </a:solidFill>
                <a:effectLst/>
                <a:latin typeface="Verdana" panose="020B0604030504040204" pitchFamily="34" charset="0"/>
                <a:hlinkClick r:id="rId2"/>
              </a:rPr>
              <a:t>的分类</a:t>
            </a:r>
            <a:endParaRPr lang="zh-CN" altLang="en-US" dirty="0"/>
          </a:p>
        </p:txBody>
      </p:sp>
      <p:sp>
        <p:nvSpPr>
          <p:cNvPr id="3" name="内容占位符 2">
            <a:extLst>
              <a:ext uri="{FF2B5EF4-FFF2-40B4-BE49-F238E27FC236}">
                <a16:creationId xmlns:a16="http://schemas.microsoft.com/office/drawing/2014/main" id="{F8DE8137-2DDA-41DA-85C9-2EB2FB568C96}"/>
              </a:ext>
            </a:extLst>
          </p:cNvPr>
          <p:cNvSpPr>
            <a:spLocks noGrp="1"/>
          </p:cNvSpPr>
          <p:nvPr>
            <p:ph idx="1"/>
          </p:nvPr>
        </p:nvSpPr>
        <p:spPr>
          <a:xfrm>
            <a:off x="838200" y="1825626"/>
            <a:ext cx="10515600" cy="3648900"/>
          </a:xfrm>
        </p:spPr>
        <p:txBody>
          <a:bodyPr>
            <a:normAutofit fontScale="55000" lnSpcReduction="20000"/>
          </a:bodyPr>
          <a:lstStyle/>
          <a:p>
            <a:pPr algn="l"/>
            <a:r>
              <a:rPr lang="zh-CN" altLang="en-US" sz="1800" b="1" i="0" dirty="0">
                <a:solidFill>
                  <a:srgbClr val="000000"/>
                </a:solidFill>
                <a:effectLst/>
                <a:latin typeface="Verdana" panose="020B0604030504040204" pitchFamily="34" charset="0"/>
              </a:rPr>
              <a:t>三种最主要的</a:t>
            </a:r>
            <a:r>
              <a:rPr lang="en-US" altLang="zh-CN" sz="1800" b="1" i="0" dirty="0">
                <a:solidFill>
                  <a:srgbClr val="000000"/>
                </a:solidFill>
                <a:effectLst/>
                <a:latin typeface="Verdana" panose="020B0604030504040204" pitchFamily="34" charset="0"/>
              </a:rPr>
              <a:t>JVM:</a:t>
            </a:r>
            <a:endParaRPr lang="zh-CN" altLang="en-US" b="0" i="0" dirty="0">
              <a:solidFill>
                <a:srgbClr val="000000"/>
              </a:solidFill>
              <a:effectLst/>
              <a:latin typeface="Verdana" panose="020B0604030504040204" pitchFamily="34" charset="0"/>
            </a:endParaRPr>
          </a:p>
          <a:p>
            <a:pPr algn="l"/>
            <a:r>
              <a:rPr lang="en-US" altLang="zh-CN" sz="1800" b="1" i="0" dirty="0">
                <a:solidFill>
                  <a:srgbClr val="000000"/>
                </a:solidFill>
                <a:effectLst/>
                <a:latin typeface="Verdana" panose="020B0604030504040204" pitchFamily="34" charset="0"/>
              </a:rPr>
              <a:t>1. Sun</a:t>
            </a:r>
            <a:r>
              <a:rPr lang="zh-CN" altLang="en-US" sz="1800" b="1" i="0" dirty="0">
                <a:solidFill>
                  <a:srgbClr val="000000"/>
                </a:solidFill>
                <a:effectLst/>
                <a:latin typeface="Verdana" panose="020B0604030504040204" pitchFamily="34" charset="0"/>
              </a:rPr>
              <a:t>公司的</a:t>
            </a:r>
            <a:r>
              <a:rPr lang="en-US" altLang="zh-CN" sz="1800" b="1" i="0" dirty="0" err="1">
                <a:solidFill>
                  <a:srgbClr val="000000"/>
                </a:solidFill>
                <a:effectLst/>
                <a:latin typeface="Verdana" panose="020B0604030504040204" pitchFamily="34" charset="0"/>
              </a:rPr>
              <a:t>HotSpot</a:t>
            </a:r>
            <a:r>
              <a:rPr lang="en-US" altLang="zh-CN" sz="1800" b="1" i="0" dirty="0">
                <a:solidFill>
                  <a:srgbClr val="000000"/>
                </a:solidFill>
                <a:effectLst/>
                <a:latin typeface="Verdana" panose="020B0604030504040204" pitchFamily="34" charset="0"/>
              </a:rPr>
              <a:t> </a:t>
            </a:r>
            <a:r>
              <a:rPr lang="zh-CN" altLang="en-US" sz="1800" b="1" i="0" dirty="0">
                <a:solidFill>
                  <a:srgbClr val="000000"/>
                </a:solidFill>
                <a:effectLst/>
                <a:latin typeface="Verdana" panose="020B0604030504040204" pitchFamily="34" charset="0"/>
              </a:rPr>
              <a:t>是目前使用范围最广的</a:t>
            </a:r>
            <a:r>
              <a:rPr lang="en-US" altLang="zh-CN" sz="1800" b="1" i="0" dirty="0">
                <a:solidFill>
                  <a:srgbClr val="000000"/>
                </a:solidFill>
                <a:effectLst/>
                <a:latin typeface="Verdana" panose="020B0604030504040204" pitchFamily="34" charset="0"/>
              </a:rPr>
              <a:t>Java</a:t>
            </a:r>
            <a:r>
              <a:rPr lang="zh-CN" altLang="en-US" sz="1800" b="1" i="0" dirty="0">
                <a:solidFill>
                  <a:srgbClr val="000000"/>
                </a:solidFill>
                <a:effectLst/>
                <a:latin typeface="Verdana" panose="020B0604030504040204" pitchFamily="34" charset="0"/>
              </a:rPr>
              <a:t>虚拟机。</a:t>
            </a:r>
            <a:endParaRPr lang="zh-CN" altLang="en-US" b="0" i="0" dirty="0">
              <a:solidFill>
                <a:srgbClr val="000000"/>
              </a:solidFill>
              <a:effectLst/>
              <a:latin typeface="Verdana" panose="020B0604030504040204" pitchFamily="34" charset="0"/>
            </a:endParaRPr>
          </a:p>
          <a:p>
            <a:pPr algn="l"/>
            <a:r>
              <a:rPr lang="en-US" altLang="zh-CN" sz="1800" b="1" i="0" dirty="0">
                <a:solidFill>
                  <a:srgbClr val="000000"/>
                </a:solidFill>
                <a:effectLst/>
                <a:latin typeface="Verdana" panose="020B0604030504040204" pitchFamily="34" charset="0"/>
              </a:rPr>
              <a:t>2. BEA</a:t>
            </a:r>
            <a:r>
              <a:rPr lang="zh-CN" altLang="en-US" sz="1800" b="1" i="0" dirty="0">
                <a:solidFill>
                  <a:srgbClr val="000000"/>
                </a:solidFill>
                <a:effectLst/>
                <a:latin typeface="Verdana" panose="020B0604030504040204" pitchFamily="34" charset="0"/>
              </a:rPr>
              <a:t>公司的</a:t>
            </a:r>
            <a:r>
              <a:rPr lang="en-US" altLang="zh-CN" sz="1800" b="1" i="0" dirty="0" err="1">
                <a:solidFill>
                  <a:srgbClr val="000000"/>
                </a:solidFill>
                <a:effectLst/>
                <a:latin typeface="Verdana" panose="020B0604030504040204" pitchFamily="34" charset="0"/>
              </a:rPr>
              <a:t>JRockit</a:t>
            </a:r>
            <a:r>
              <a:rPr lang="zh-CN" altLang="en-US" sz="1800" b="1" i="0" dirty="0">
                <a:solidFill>
                  <a:srgbClr val="000000"/>
                </a:solidFill>
                <a:effectLst/>
                <a:latin typeface="Verdana" panose="020B0604030504040204" pitchFamily="34" charset="0"/>
              </a:rPr>
              <a:t>（原来的 </a:t>
            </a:r>
            <a:r>
              <a:rPr lang="en-US" altLang="zh-CN" sz="1800" b="1" i="0" dirty="0">
                <a:solidFill>
                  <a:srgbClr val="000000"/>
                </a:solidFill>
                <a:effectLst/>
                <a:latin typeface="Verdana" panose="020B0604030504040204" pitchFamily="34" charset="0"/>
              </a:rPr>
              <a:t>Bea </a:t>
            </a:r>
            <a:r>
              <a:rPr lang="en-US" altLang="zh-CN" sz="1800" b="1" i="0" dirty="0" err="1">
                <a:solidFill>
                  <a:srgbClr val="000000"/>
                </a:solidFill>
                <a:effectLst/>
                <a:latin typeface="Verdana" panose="020B0604030504040204" pitchFamily="34" charset="0"/>
              </a:rPr>
              <a:t>JRockit</a:t>
            </a:r>
            <a:r>
              <a:rPr lang="zh-CN" altLang="en-US" sz="1800" b="1" i="0" dirty="0">
                <a:solidFill>
                  <a:srgbClr val="000000"/>
                </a:solidFill>
                <a:effectLst/>
                <a:latin typeface="Verdana" panose="020B0604030504040204" pitchFamily="34" charset="0"/>
              </a:rPr>
              <a:t>）电脑软件，系列产品是一个全面的</a:t>
            </a:r>
            <a:r>
              <a:rPr lang="en-US" altLang="zh-CN" sz="1800" b="1" i="0" dirty="0">
                <a:solidFill>
                  <a:srgbClr val="000000"/>
                </a:solidFill>
                <a:effectLst/>
                <a:latin typeface="Verdana" panose="020B0604030504040204" pitchFamily="34" charset="0"/>
              </a:rPr>
              <a:t>Java</a:t>
            </a:r>
            <a:r>
              <a:rPr lang="zh-CN" altLang="en-US" sz="1800" b="1" i="0" dirty="0">
                <a:solidFill>
                  <a:srgbClr val="000000"/>
                </a:solidFill>
                <a:effectLst/>
                <a:latin typeface="Verdana" panose="020B0604030504040204" pitchFamily="34" charset="0"/>
              </a:rPr>
              <a:t>运行时解决方案组合。</a:t>
            </a:r>
            <a:endParaRPr lang="zh-CN" altLang="en-US" b="0" i="0" dirty="0">
              <a:solidFill>
                <a:srgbClr val="000000"/>
              </a:solidFill>
              <a:effectLst/>
              <a:latin typeface="Verdana" panose="020B0604030504040204" pitchFamily="34" charset="0"/>
            </a:endParaRPr>
          </a:p>
          <a:p>
            <a:pPr algn="l"/>
            <a:r>
              <a:rPr lang="en-US" altLang="zh-CN" sz="1800" b="1" i="0" dirty="0">
                <a:solidFill>
                  <a:srgbClr val="000000"/>
                </a:solidFill>
                <a:effectLst/>
                <a:latin typeface="Verdana" panose="020B0604030504040204" pitchFamily="34" charset="0"/>
              </a:rPr>
              <a:t>3. IBM</a:t>
            </a:r>
            <a:r>
              <a:rPr lang="zh-CN" altLang="en-US" sz="1800" b="1" i="0" dirty="0">
                <a:solidFill>
                  <a:srgbClr val="000000"/>
                </a:solidFill>
                <a:effectLst/>
                <a:latin typeface="Verdana" panose="020B0604030504040204" pitchFamily="34" charset="0"/>
              </a:rPr>
              <a:t>公司的</a:t>
            </a:r>
            <a:r>
              <a:rPr lang="en-US" altLang="zh-CN" sz="1800" b="1" i="0" dirty="0">
                <a:solidFill>
                  <a:srgbClr val="000000"/>
                </a:solidFill>
                <a:effectLst/>
                <a:latin typeface="Verdana" panose="020B0604030504040204" pitchFamily="34" charset="0"/>
              </a:rPr>
              <a:t>J9 VM </a:t>
            </a:r>
            <a:r>
              <a:rPr lang="zh-CN" altLang="en-US" sz="1800" b="1" i="0" dirty="0">
                <a:solidFill>
                  <a:srgbClr val="000000"/>
                </a:solidFill>
                <a:effectLst/>
                <a:latin typeface="Verdana" panose="020B0604030504040204" pitchFamily="34" charset="0"/>
              </a:rPr>
              <a:t>是一个高性能的企业级 </a:t>
            </a:r>
            <a:r>
              <a:rPr lang="en-US" altLang="zh-CN" sz="1800" b="1" i="0" dirty="0">
                <a:solidFill>
                  <a:srgbClr val="000000"/>
                </a:solidFill>
                <a:effectLst/>
                <a:latin typeface="Verdana" panose="020B0604030504040204" pitchFamily="34" charset="0"/>
              </a:rPr>
              <a:t>Java </a:t>
            </a:r>
            <a:r>
              <a:rPr lang="zh-CN" altLang="en-US" sz="1800" b="1" i="0" dirty="0">
                <a:solidFill>
                  <a:srgbClr val="000000"/>
                </a:solidFill>
                <a:effectLst/>
                <a:latin typeface="Verdana" panose="020B0604030504040204" pitchFamily="34" charset="0"/>
              </a:rPr>
              <a:t>虚拟机。</a:t>
            </a:r>
            <a:endParaRPr lang="en-US" altLang="zh-CN" sz="1800" b="1" i="0" dirty="0">
              <a:solidFill>
                <a:srgbClr val="000000"/>
              </a:solidFill>
              <a:effectLst/>
              <a:latin typeface="Verdana" panose="020B0604030504040204" pitchFamily="34" charset="0"/>
            </a:endParaRPr>
          </a:p>
          <a:p>
            <a:pPr algn="l"/>
            <a:endParaRPr lang="en-US" altLang="zh-CN" sz="1800" b="1" dirty="0">
              <a:solidFill>
                <a:srgbClr val="000000"/>
              </a:solidFill>
              <a:latin typeface="Verdana" panose="020B0604030504040204" pitchFamily="34" charset="0"/>
            </a:endParaRPr>
          </a:p>
          <a:p>
            <a:pPr algn="l"/>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是绝对的主流。大家用它的时候很可能就没想过还有别的选择，</a:t>
            </a:r>
            <a:br>
              <a:rPr lang="zh-CN" altLang="en-US" dirty="0"/>
            </a:br>
            <a:r>
              <a:rPr lang="zh-CN" altLang="en-US" b="0" i="0" dirty="0">
                <a:solidFill>
                  <a:srgbClr val="4D4D4D"/>
                </a:solidFill>
                <a:effectLst/>
                <a:latin typeface="-apple-system"/>
              </a:rPr>
              <a:t>或者是为了迁就依赖了</a:t>
            </a:r>
            <a:r>
              <a:rPr lang="en-US" altLang="zh-CN" b="0" i="0" dirty="0">
                <a:solidFill>
                  <a:srgbClr val="4D4D4D"/>
                </a:solidFill>
                <a:effectLst/>
                <a:latin typeface="-apple-system"/>
              </a:rPr>
              <a:t>Oracle/Sun JDK</a:t>
            </a:r>
            <a:r>
              <a:rPr lang="zh-CN" altLang="en-US" b="0" i="0" dirty="0">
                <a:solidFill>
                  <a:srgbClr val="4D4D4D"/>
                </a:solidFill>
                <a:effectLst/>
                <a:latin typeface="-apple-system"/>
              </a:rPr>
              <a:t>某些具体实现的烂代码而选择用</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省点心。</a:t>
            </a:r>
            <a:br>
              <a:rPr lang="zh-CN" altLang="en-US" dirty="0"/>
            </a:br>
            <a:r>
              <a:rPr lang="en-US" altLang="zh-CN" b="0" i="0" dirty="0">
                <a:solidFill>
                  <a:srgbClr val="4D4D4D"/>
                </a:solidFill>
                <a:effectLst/>
                <a:latin typeface="-apple-system"/>
              </a:rPr>
              <a:t>Oracle / Sun JDK</a:t>
            </a:r>
            <a:r>
              <a:rPr lang="zh-CN" altLang="en-US" b="0" i="0" dirty="0">
                <a:solidFill>
                  <a:srgbClr val="4D4D4D"/>
                </a:solidFill>
                <a:effectLst/>
                <a:latin typeface="-apple-system"/>
              </a:rPr>
              <a:t>、</a:t>
            </a:r>
            <a:r>
              <a:rPr lang="en-US" altLang="zh-CN" b="0" i="0" dirty="0">
                <a:solidFill>
                  <a:srgbClr val="4D4D4D"/>
                </a:solidFill>
                <a:effectLst/>
                <a:latin typeface="-apple-system"/>
              </a:rPr>
              <a:t>OpenJDK</a:t>
            </a:r>
            <a:r>
              <a:rPr lang="zh-CN" altLang="en-US" b="0" i="0" dirty="0">
                <a:solidFill>
                  <a:srgbClr val="4D4D4D"/>
                </a:solidFill>
                <a:effectLst/>
                <a:latin typeface="-apple-system"/>
              </a:rPr>
              <a:t>的各种变种（例如</a:t>
            </a:r>
            <a:r>
              <a:rPr lang="en-US" altLang="zh-CN" b="0" i="0" dirty="0" err="1">
                <a:solidFill>
                  <a:srgbClr val="4D4D4D"/>
                </a:solidFill>
                <a:effectLst/>
                <a:latin typeface="-apple-system"/>
              </a:rPr>
              <a:t>IcedTea</a:t>
            </a:r>
            <a:r>
              <a:rPr lang="zh-CN" altLang="en-US" b="0" i="0" dirty="0">
                <a:solidFill>
                  <a:srgbClr val="4D4D4D"/>
                </a:solidFill>
                <a:effectLst/>
                <a:latin typeface="-apple-system"/>
              </a:rPr>
              <a:t>、</a:t>
            </a:r>
            <a:r>
              <a:rPr lang="en-US" altLang="zh-CN" b="0" i="0" dirty="0">
                <a:solidFill>
                  <a:srgbClr val="4D4D4D"/>
                </a:solidFill>
                <a:effectLst/>
                <a:latin typeface="-apple-system"/>
              </a:rPr>
              <a:t>Zulu</a:t>
            </a:r>
            <a:r>
              <a:rPr lang="zh-CN" altLang="en-US" b="0" i="0" dirty="0">
                <a:solidFill>
                  <a:srgbClr val="4D4D4D"/>
                </a:solidFill>
                <a:effectLst/>
                <a:latin typeface="-apple-system"/>
              </a:rPr>
              <a:t>），用的都是相同核心的</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l"/>
            <a:br>
              <a:rPr lang="en-US" altLang="zh-CN" dirty="0"/>
            </a:br>
            <a:r>
              <a:rPr lang="zh-CN" altLang="en-US" b="0" i="0" dirty="0">
                <a:solidFill>
                  <a:srgbClr val="4D4D4D"/>
                </a:solidFill>
                <a:effectLst/>
                <a:latin typeface="-apple-system"/>
              </a:rPr>
              <a:t>当大家说起“</a:t>
            </a:r>
            <a:r>
              <a:rPr lang="en-US" altLang="zh-CN" b="0" i="0" dirty="0">
                <a:solidFill>
                  <a:srgbClr val="4D4D4D"/>
                </a:solidFill>
                <a:effectLst/>
                <a:latin typeface="-apple-system"/>
              </a:rPr>
              <a:t>Java</a:t>
            </a:r>
            <a:r>
              <a:rPr lang="zh-CN" altLang="en-US" b="0" i="0" dirty="0">
                <a:solidFill>
                  <a:srgbClr val="4D4D4D"/>
                </a:solidFill>
                <a:effectLst/>
                <a:latin typeface="-apple-system"/>
              </a:rPr>
              <a:t>性能如何如何”、“</a:t>
            </a:r>
            <a:r>
              <a:rPr lang="en-US" altLang="zh-CN" b="0" i="0" dirty="0">
                <a:solidFill>
                  <a:srgbClr val="4D4D4D"/>
                </a:solidFill>
                <a:effectLst/>
                <a:latin typeface="-apple-system"/>
              </a:rPr>
              <a:t>Java</a:t>
            </a:r>
            <a:r>
              <a:rPr lang="zh-CN" altLang="en-US" b="0" i="0" dirty="0">
                <a:solidFill>
                  <a:srgbClr val="4D4D4D"/>
                </a:solidFill>
                <a:effectLst/>
                <a:latin typeface="-apple-system"/>
              </a:rPr>
              <a:t>有多少种</a:t>
            </a:r>
            <a:r>
              <a:rPr lang="en-US" altLang="zh-CN" b="0" i="0" dirty="0">
                <a:solidFill>
                  <a:srgbClr val="4D4D4D"/>
                </a:solidFill>
                <a:effectLst/>
                <a:latin typeface="-apple-system"/>
              </a:rPr>
              <a:t>GC”</a:t>
            </a:r>
            <a:r>
              <a:rPr lang="zh-CN" altLang="en-US" b="0" i="0" dirty="0">
                <a:solidFill>
                  <a:srgbClr val="4D4D4D"/>
                </a:solidFill>
                <a:effectLst/>
                <a:latin typeface="-apple-system"/>
              </a:rPr>
              <a:t>、“</a:t>
            </a:r>
            <a:r>
              <a:rPr lang="en-US" altLang="zh-CN" b="0" i="0" dirty="0">
                <a:solidFill>
                  <a:srgbClr val="4D4D4D"/>
                </a:solidFill>
                <a:effectLst/>
                <a:latin typeface="-apple-system"/>
              </a:rPr>
              <a:t>JVM</a:t>
            </a:r>
            <a:r>
              <a:rPr lang="zh-CN" altLang="en-US" b="0" i="0" dirty="0">
                <a:solidFill>
                  <a:srgbClr val="4D4D4D"/>
                </a:solidFill>
                <a:effectLst/>
                <a:latin typeface="-apple-system"/>
              </a:rPr>
              <a:t>如何调优”云云，经常默认说的就是特指</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。可见其“主流性”。</a:t>
            </a:r>
            <a:endParaRPr lang="en-US" altLang="zh-CN" b="0" i="0" dirty="0">
              <a:solidFill>
                <a:srgbClr val="4D4D4D"/>
              </a:solidFill>
              <a:effectLst/>
              <a:latin typeface="-apple-system"/>
            </a:endParaRPr>
          </a:p>
          <a:p>
            <a:pPr algn="l"/>
            <a:br>
              <a:rPr lang="zh-CN" altLang="en-US" dirty="0"/>
            </a:br>
            <a:r>
              <a:rPr lang="en-US" altLang="zh-CN" b="0" i="0" dirty="0">
                <a:solidFill>
                  <a:srgbClr val="4D4D4D"/>
                </a:solidFill>
                <a:effectLst/>
                <a:latin typeface="-apple-system"/>
              </a:rPr>
              <a:t>JDK8</a:t>
            </a:r>
            <a:r>
              <a:rPr lang="zh-CN" altLang="en-US" b="0" i="0" dirty="0">
                <a:solidFill>
                  <a:srgbClr val="4D4D4D"/>
                </a:solidFill>
                <a:effectLst/>
                <a:latin typeface="-apple-system"/>
              </a:rPr>
              <a:t>的</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已经是以前的</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与</a:t>
            </a:r>
            <a:r>
              <a:rPr lang="en-US" altLang="zh-CN" b="0" i="0" dirty="0" err="1">
                <a:solidFill>
                  <a:srgbClr val="4D4D4D"/>
                </a:solidFill>
                <a:effectLst/>
                <a:latin typeface="-apple-system"/>
              </a:rPr>
              <a:t>JRockit</a:t>
            </a:r>
            <a:r>
              <a:rPr lang="en-US" altLang="zh-CN" b="0" i="0" dirty="0">
                <a:solidFill>
                  <a:srgbClr val="4D4D4D"/>
                </a:solidFill>
                <a:effectLst/>
                <a:latin typeface="-apple-system"/>
              </a:rPr>
              <a:t> VM</a:t>
            </a:r>
            <a:r>
              <a:rPr lang="zh-CN" altLang="en-US" b="0" i="0" dirty="0">
                <a:solidFill>
                  <a:srgbClr val="4D4D4D"/>
                </a:solidFill>
                <a:effectLst/>
                <a:latin typeface="-apple-system"/>
              </a:rPr>
              <a:t>的合并版，也就是传说中的“</a:t>
            </a:r>
            <a:r>
              <a:rPr lang="en-US" altLang="zh-CN" b="0" i="0" dirty="0" err="1">
                <a:solidFill>
                  <a:srgbClr val="4D4D4D"/>
                </a:solidFill>
                <a:effectLst/>
                <a:latin typeface="-apple-system"/>
              </a:rPr>
              <a:t>HotRockit</a:t>
            </a:r>
            <a:r>
              <a:rPr lang="en-US" altLang="zh-CN" b="0" i="0" dirty="0">
                <a:solidFill>
                  <a:srgbClr val="4D4D4D"/>
                </a:solidFill>
                <a:effectLst/>
                <a:latin typeface="-apple-system"/>
              </a:rPr>
              <a:t>”</a:t>
            </a:r>
            <a:r>
              <a:rPr lang="zh-CN" altLang="en-US" b="0" i="0" dirty="0">
                <a:solidFill>
                  <a:srgbClr val="4D4D4D"/>
                </a:solidFill>
                <a:effectLst/>
                <a:latin typeface="-apple-system"/>
              </a:rPr>
              <a:t>，只是产品里名字还是叫</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a:t>
            </a:r>
            <a:br>
              <a:rPr lang="en-US" altLang="zh-CN" dirty="0"/>
            </a:br>
            <a:r>
              <a:rPr lang="zh-CN" altLang="en-US" b="0" i="0" dirty="0">
                <a:solidFill>
                  <a:srgbClr val="4D4D4D"/>
                </a:solidFill>
                <a:effectLst/>
                <a:latin typeface="-apple-system"/>
              </a:rPr>
              <a:t>这个合并并不是要把</a:t>
            </a:r>
            <a:r>
              <a:rPr lang="en-US" altLang="zh-CN" b="0" i="0" dirty="0" err="1">
                <a:solidFill>
                  <a:srgbClr val="4D4D4D"/>
                </a:solidFill>
                <a:effectLst/>
                <a:latin typeface="-apple-system"/>
              </a:rPr>
              <a:t>JRockit</a:t>
            </a:r>
            <a:r>
              <a:rPr lang="zh-CN" altLang="en-US" b="0" i="0" dirty="0">
                <a:solidFill>
                  <a:srgbClr val="4D4D4D"/>
                </a:solidFill>
                <a:effectLst/>
                <a:latin typeface="-apple-system"/>
              </a:rPr>
              <a:t>的部分代码插进</a:t>
            </a:r>
            <a:r>
              <a:rPr lang="en-US" altLang="zh-CN" b="0" i="0" dirty="0" err="1">
                <a:solidFill>
                  <a:srgbClr val="4D4D4D"/>
                </a:solidFill>
                <a:effectLst/>
                <a:latin typeface="-apple-system"/>
              </a:rPr>
              <a:t>HotSpot</a:t>
            </a:r>
            <a:r>
              <a:rPr lang="zh-CN" altLang="en-US" b="0" i="0" dirty="0">
                <a:solidFill>
                  <a:srgbClr val="4D4D4D"/>
                </a:solidFill>
                <a:effectLst/>
                <a:latin typeface="-apple-system"/>
              </a:rPr>
              <a:t>里，而是把前者一些有价值的功能在后者里重新实现一遍。移除</a:t>
            </a:r>
            <a:r>
              <a:rPr lang="en-US" altLang="zh-CN" b="0" i="0" dirty="0" err="1">
                <a:solidFill>
                  <a:srgbClr val="4D4D4D"/>
                </a:solidFill>
                <a:effectLst/>
                <a:latin typeface="-apple-system"/>
              </a:rPr>
              <a:t>PermGen</a:t>
            </a:r>
            <a:r>
              <a:rPr lang="zh-CN" altLang="en-US" b="0" i="0" dirty="0">
                <a:solidFill>
                  <a:srgbClr val="4D4D4D"/>
                </a:solidFill>
                <a:effectLst/>
                <a:latin typeface="-apple-system"/>
              </a:rPr>
              <a:t>、</a:t>
            </a:r>
            <a:r>
              <a:rPr lang="en-US" altLang="zh-CN" b="0" i="0" dirty="0">
                <a:solidFill>
                  <a:srgbClr val="4D4D4D"/>
                </a:solidFill>
                <a:effectLst/>
                <a:latin typeface="-apple-system"/>
              </a:rPr>
              <a:t>Java Flight Recorder</a:t>
            </a:r>
            <a:r>
              <a:rPr lang="zh-CN" altLang="en-US" b="0" i="0" dirty="0">
                <a:solidFill>
                  <a:srgbClr val="4D4D4D"/>
                </a:solidFill>
                <a:effectLst/>
                <a:latin typeface="-apple-system"/>
              </a:rPr>
              <a:t>、</a:t>
            </a:r>
            <a:r>
              <a:rPr lang="en-US" altLang="zh-CN" b="0" i="0" dirty="0" err="1">
                <a:solidFill>
                  <a:srgbClr val="4D4D4D"/>
                </a:solidFill>
                <a:effectLst/>
                <a:latin typeface="-apple-system"/>
              </a:rPr>
              <a:t>jcmd</a:t>
            </a:r>
            <a:r>
              <a:rPr lang="zh-CN" altLang="en-US" b="0" i="0" dirty="0">
                <a:solidFill>
                  <a:srgbClr val="4D4D4D"/>
                </a:solidFill>
                <a:effectLst/>
                <a:latin typeface="-apple-system"/>
              </a:rPr>
              <a:t>等都属于合并项目的一部分</a:t>
            </a:r>
            <a:br>
              <a:rPr lang="zh-CN" altLang="en-US" dirty="0"/>
            </a:br>
            <a:r>
              <a:rPr lang="zh-CN" altLang="en-US" b="0" i="0" dirty="0">
                <a:solidFill>
                  <a:srgbClr val="4D4D4D"/>
                </a:solidFill>
                <a:effectLst/>
                <a:latin typeface="-apple-system"/>
              </a:rPr>
              <a:t>不过要留意的是，这里的</a:t>
            </a:r>
            <a:r>
              <a:rPr lang="en-US" altLang="zh-CN" b="0" i="0" dirty="0" err="1">
                <a:solidFill>
                  <a:srgbClr val="4D4D4D"/>
                </a:solidFill>
                <a:effectLst/>
                <a:latin typeface="-apple-system"/>
              </a:rPr>
              <a:t>HotSpot</a:t>
            </a:r>
            <a:r>
              <a:rPr lang="en-US" altLang="zh-CN" b="0" i="0" dirty="0">
                <a:solidFill>
                  <a:srgbClr val="4D4D4D"/>
                </a:solidFill>
                <a:effectLst/>
                <a:latin typeface="-apple-system"/>
              </a:rPr>
              <a:t> VM</a:t>
            </a:r>
            <a:r>
              <a:rPr lang="zh-CN" altLang="en-US" b="0" i="0" dirty="0">
                <a:solidFill>
                  <a:srgbClr val="4D4D4D"/>
                </a:solidFill>
                <a:effectLst/>
                <a:latin typeface="-apple-system"/>
              </a:rPr>
              <a:t>特指“正常配置”版，而不包括“</a:t>
            </a:r>
            <a:r>
              <a:rPr lang="en-US" altLang="zh-CN" b="0" i="0" dirty="0">
                <a:solidFill>
                  <a:srgbClr val="4D4D4D"/>
                </a:solidFill>
                <a:effectLst/>
                <a:latin typeface="-apple-system"/>
              </a:rPr>
              <a:t>Zero / Shark”</a:t>
            </a:r>
            <a:r>
              <a:rPr lang="zh-CN" altLang="en-US" b="0" i="0" dirty="0">
                <a:solidFill>
                  <a:srgbClr val="4D4D4D"/>
                </a:solidFill>
                <a:effectLst/>
                <a:latin typeface="-apple-system"/>
              </a:rPr>
              <a:t>版。</a:t>
            </a:r>
            <a:br>
              <a:rPr lang="zh-CN" altLang="en-US" dirty="0"/>
            </a:br>
            <a:r>
              <a:rPr lang="en-US" altLang="zh-CN" b="0" i="0" dirty="0">
                <a:solidFill>
                  <a:srgbClr val="4D4D4D"/>
                </a:solidFill>
                <a:effectLst/>
                <a:latin typeface="-apple-system"/>
              </a:rPr>
              <a:t>Wikipedia</a:t>
            </a:r>
            <a:r>
              <a:rPr lang="zh-CN" altLang="en-US" b="0" i="0" dirty="0">
                <a:solidFill>
                  <a:srgbClr val="4D4D4D"/>
                </a:solidFill>
                <a:effectLst/>
                <a:latin typeface="-apple-system"/>
              </a:rPr>
              <a:t>那个页面上把后者称为“</a:t>
            </a:r>
            <a:r>
              <a:rPr lang="en-US" altLang="zh-CN" b="0" i="0" dirty="0">
                <a:solidFill>
                  <a:srgbClr val="4D4D4D"/>
                </a:solidFill>
                <a:effectLst/>
                <a:latin typeface="-apple-system"/>
              </a:rPr>
              <a:t>Zero Port”</a:t>
            </a:r>
            <a:r>
              <a:rPr lang="zh-CN" altLang="en-US" b="0" i="0" dirty="0">
                <a:solidFill>
                  <a:srgbClr val="4D4D4D"/>
                </a:solidFill>
                <a:effectLst/>
                <a:latin typeface="-apple-system"/>
              </a:rPr>
              <a:t>。用这个版本的人应该相当少，很多时候它的</a:t>
            </a:r>
            <a:r>
              <a:rPr lang="en-US" altLang="zh-CN" b="0" i="0" dirty="0">
                <a:solidFill>
                  <a:srgbClr val="4D4D4D"/>
                </a:solidFill>
                <a:effectLst/>
                <a:latin typeface="-apple-system"/>
              </a:rPr>
              <a:t>release</a:t>
            </a:r>
            <a:r>
              <a:rPr lang="zh-CN" altLang="en-US" b="0" i="0" dirty="0">
                <a:solidFill>
                  <a:srgbClr val="4D4D4D"/>
                </a:solidFill>
                <a:effectLst/>
                <a:latin typeface="-apple-system"/>
              </a:rPr>
              <a:t>版都</a:t>
            </a:r>
            <a:r>
              <a:rPr lang="en-US" altLang="zh-CN" b="0" i="0" dirty="0">
                <a:solidFill>
                  <a:srgbClr val="4D4D4D"/>
                </a:solidFill>
                <a:effectLst/>
                <a:latin typeface="-apple-system"/>
              </a:rPr>
              <a:t>build</a:t>
            </a:r>
            <a:r>
              <a:rPr lang="zh-CN" altLang="en-US" b="0" i="0" dirty="0">
                <a:solidFill>
                  <a:srgbClr val="4D4D4D"/>
                </a:solidFill>
                <a:effectLst/>
                <a:latin typeface="-apple-system"/>
              </a:rPr>
              <a:t>不成功</a:t>
            </a:r>
            <a:endParaRPr lang="zh-CN" altLang="en-US" b="0" i="0" dirty="0">
              <a:solidFill>
                <a:srgbClr val="000000"/>
              </a:solidFill>
              <a:effectLst/>
              <a:latin typeface="Verdana" panose="020B0604030504040204" pitchFamily="34" charset="0"/>
            </a:endParaRPr>
          </a:p>
          <a:p>
            <a:pPr marL="0" indent="0">
              <a:buNone/>
            </a:pPr>
            <a:endParaRPr lang="zh-CN" altLang="en-US" dirty="0"/>
          </a:p>
        </p:txBody>
      </p:sp>
    </p:spTree>
    <p:extLst>
      <p:ext uri="{BB962C8B-B14F-4D97-AF65-F5344CB8AC3E}">
        <p14:creationId xmlns:p14="http://schemas.microsoft.com/office/powerpoint/2010/main" val="3331304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A704E-394E-429D-A8B3-1658FC84D564}"/>
              </a:ext>
            </a:extLst>
          </p:cNvPr>
          <p:cNvSpPr>
            <a:spLocks noGrp="1"/>
          </p:cNvSpPr>
          <p:nvPr>
            <p:ph type="title"/>
          </p:nvPr>
        </p:nvSpPr>
        <p:spPr/>
        <p:txBody>
          <a:bodyPr/>
          <a:lstStyle/>
          <a:p>
            <a:r>
              <a:rPr lang="zh-CN" altLang="en-US" dirty="0"/>
              <a:t>举例说明</a:t>
            </a:r>
          </a:p>
        </p:txBody>
      </p:sp>
      <p:sp>
        <p:nvSpPr>
          <p:cNvPr id="3" name="内容占位符 2">
            <a:extLst>
              <a:ext uri="{FF2B5EF4-FFF2-40B4-BE49-F238E27FC236}">
                <a16:creationId xmlns:a16="http://schemas.microsoft.com/office/drawing/2014/main" id="{5A3557E8-0084-4258-9A34-29D45A891D24}"/>
              </a:ext>
            </a:extLst>
          </p:cNvPr>
          <p:cNvSpPr>
            <a:spLocks noGrp="1"/>
          </p:cNvSpPr>
          <p:nvPr>
            <p:ph idx="1"/>
          </p:nvPr>
        </p:nvSpPr>
        <p:spPr/>
        <p:txBody>
          <a:bodyPr/>
          <a:lstStyle/>
          <a:p>
            <a:r>
              <a:rPr lang="en-US" altLang="zh-CN" dirty="0"/>
              <a:t>1</a:t>
            </a:r>
            <a:r>
              <a:rPr lang="zh-CN" altLang="en-US" dirty="0"/>
              <a:t>：评估场景的堆栈大小</a:t>
            </a:r>
            <a:endParaRPr lang="en-US" altLang="zh-CN" dirty="0"/>
          </a:p>
          <a:p>
            <a:r>
              <a:rPr lang="en-US" altLang="zh-CN" dirty="0"/>
              <a:t>2</a:t>
            </a:r>
            <a:r>
              <a:rPr lang="zh-CN" altLang="en-US" dirty="0"/>
              <a:t>：按照项目情况设置参数</a:t>
            </a:r>
            <a:endParaRPr lang="en-US" altLang="zh-CN" dirty="0"/>
          </a:p>
          <a:p>
            <a:r>
              <a:rPr lang="en-US" altLang="zh-CN" dirty="0"/>
              <a:t>3</a:t>
            </a:r>
            <a:r>
              <a:rPr lang="zh-CN" altLang="en-US" dirty="0"/>
              <a:t>：</a:t>
            </a:r>
            <a:r>
              <a:rPr lang="en-US" altLang="zh-CN" dirty="0"/>
              <a:t>IO</a:t>
            </a:r>
            <a:r>
              <a:rPr lang="zh-CN" altLang="en-US" dirty="0"/>
              <a:t>密集型，</a:t>
            </a:r>
            <a:r>
              <a:rPr lang="en-US" altLang="zh-CN" dirty="0"/>
              <a:t>CPU</a:t>
            </a:r>
            <a:r>
              <a:rPr lang="zh-CN" altLang="en-US" dirty="0"/>
              <a:t>密集型</a:t>
            </a:r>
            <a:endParaRPr lang="en-US" altLang="zh-CN" dirty="0"/>
          </a:p>
          <a:p>
            <a:r>
              <a:rPr lang="zh-CN" altLang="en-US" dirty="0"/>
              <a:t>。。。</a:t>
            </a:r>
          </a:p>
        </p:txBody>
      </p:sp>
    </p:spTree>
    <p:extLst>
      <p:ext uri="{BB962C8B-B14F-4D97-AF65-F5344CB8AC3E}">
        <p14:creationId xmlns:p14="http://schemas.microsoft.com/office/powerpoint/2010/main" val="1374793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4F164-D65F-41FB-8D06-0B12A982E6BC}"/>
              </a:ext>
            </a:extLst>
          </p:cNvPr>
          <p:cNvSpPr>
            <a:spLocks noGrp="1"/>
          </p:cNvSpPr>
          <p:nvPr>
            <p:ph type="ctrTitle"/>
          </p:nvPr>
        </p:nvSpPr>
        <p:spPr/>
        <p:txBody>
          <a:bodyPr/>
          <a:lstStyle/>
          <a:p>
            <a:r>
              <a:rPr lang="en-US" altLang="zh-CN" b="1" i="0" u="none" strike="noStrike" dirty="0">
                <a:solidFill>
                  <a:srgbClr val="21759B"/>
                </a:solidFill>
                <a:effectLst/>
                <a:latin typeface="Helvetica Neue"/>
                <a:hlinkClick r:id="rId2"/>
              </a:rPr>
              <a:t>JVM</a:t>
            </a:r>
            <a:r>
              <a:rPr lang="zh-CN" altLang="en-US" b="1" i="0" u="none" strike="noStrike" dirty="0">
                <a:solidFill>
                  <a:srgbClr val="21759B"/>
                </a:solidFill>
                <a:effectLst/>
                <a:latin typeface="Helvetica Neue"/>
                <a:hlinkClick r:id="rId2"/>
              </a:rPr>
              <a:t>三种类型参数详解</a:t>
            </a:r>
            <a:br>
              <a:rPr lang="zh-CN" altLang="en-US" b="1" i="0" dirty="0">
                <a:solidFill>
                  <a:srgbClr val="000000"/>
                </a:solidFill>
                <a:effectLst/>
                <a:latin typeface="Helvetica Neue"/>
              </a:rPr>
            </a:br>
            <a:endParaRPr lang="zh-CN" altLang="en-US" dirty="0"/>
          </a:p>
        </p:txBody>
      </p:sp>
      <p:sp>
        <p:nvSpPr>
          <p:cNvPr id="3" name="副标题 2">
            <a:extLst>
              <a:ext uri="{FF2B5EF4-FFF2-40B4-BE49-F238E27FC236}">
                <a16:creationId xmlns:a16="http://schemas.microsoft.com/office/drawing/2014/main" id="{D5FE33CC-8D02-44CB-B8C2-2975D3888319}"/>
              </a:ext>
            </a:extLst>
          </p:cNvPr>
          <p:cNvSpPr>
            <a:spLocks noGrp="1"/>
          </p:cNvSpPr>
          <p:nvPr>
            <p:ph type="subTitle" idx="1"/>
          </p:nvPr>
        </p:nvSpPr>
        <p:spPr>
          <a:xfrm>
            <a:off x="1524000" y="3307277"/>
            <a:ext cx="9144000" cy="3176649"/>
          </a:xfrm>
        </p:spPr>
        <p:txBody>
          <a:bodyPr>
            <a:normAutofit fontScale="47500" lnSpcReduction="20000"/>
          </a:bodyPr>
          <a:lstStyle/>
          <a:p>
            <a:r>
              <a:rPr lang="en-US" altLang="zh-CN" b="0" i="0" dirty="0">
                <a:solidFill>
                  <a:srgbClr val="000000"/>
                </a:solidFill>
                <a:effectLst/>
                <a:latin typeface="Helvetica Neue"/>
              </a:rPr>
              <a:t>JVM</a:t>
            </a:r>
            <a:r>
              <a:rPr lang="zh-CN" altLang="en-US" b="0" i="0" dirty="0">
                <a:solidFill>
                  <a:srgbClr val="000000"/>
                </a:solidFill>
                <a:effectLst/>
                <a:latin typeface="Helvetica Neue"/>
              </a:rPr>
              <a:t>参数调优是程序员必备的技能，</a:t>
            </a:r>
            <a:r>
              <a:rPr lang="en-US" altLang="zh-CN" b="0" i="0" dirty="0">
                <a:solidFill>
                  <a:srgbClr val="000000"/>
                </a:solidFill>
                <a:effectLst/>
                <a:latin typeface="Helvetica Neue"/>
              </a:rPr>
              <a:t>JVM</a:t>
            </a:r>
            <a:r>
              <a:rPr lang="zh-CN" altLang="en-US" b="0" i="0" dirty="0">
                <a:solidFill>
                  <a:srgbClr val="000000"/>
                </a:solidFill>
                <a:effectLst/>
                <a:latin typeface="Helvetica Neue"/>
              </a:rPr>
              <a:t>的参数主要分为三种类型：</a:t>
            </a:r>
            <a:endParaRPr lang="en-US" altLang="zh-CN" b="0" i="0" dirty="0">
              <a:solidFill>
                <a:srgbClr val="000000"/>
              </a:solidFill>
              <a:effectLst/>
              <a:latin typeface="Helvetica Neue"/>
            </a:endParaRPr>
          </a:p>
          <a:p>
            <a:r>
              <a:rPr lang="en-US" altLang="zh-CN" b="0" i="0" dirty="0">
                <a:solidFill>
                  <a:srgbClr val="000000"/>
                </a:solidFill>
                <a:effectLst/>
                <a:latin typeface="Helvetica Neue"/>
              </a:rPr>
              <a:t>1</a:t>
            </a:r>
            <a:r>
              <a:rPr lang="zh-CN" altLang="en-US" b="0" i="0" dirty="0">
                <a:solidFill>
                  <a:srgbClr val="000000"/>
                </a:solidFill>
                <a:effectLst/>
                <a:latin typeface="Helvetica Neue"/>
              </a:rPr>
              <a:t>、标准型：稳定，比如</a:t>
            </a:r>
            <a:r>
              <a:rPr lang="en-US" altLang="zh-CN" b="0" i="0" dirty="0">
                <a:solidFill>
                  <a:srgbClr val="000000"/>
                </a:solidFill>
                <a:effectLst/>
                <a:latin typeface="Helvetica Neue"/>
              </a:rPr>
              <a:t>java -version   </a:t>
            </a:r>
          </a:p>
          <a:p>
            <a:r>
              <a:rPr lang="en-US" altLang="zh-CN" b="0" i="0" dirty="0">
                <a:solidFill>
                  <a:srgbClr val="000000"/>
                </a:solidFill>
                <a:effectLst/>
                <a:latin typeface="Helvetica Neue"/>
              </a:rPr>
              <a:t>2</a:t>
            </a:r>
            <a:r>
              <a:rPr lang="zh-CN" altLang="en-US" b="0" i="0" dirty="0">
                <a:solidFill>
                  <a:srgbClr val="000000"/>
                </a:solidFill>
                <a:effectLst/>
                <a:latin typeface="Helvetica Neue"/>
              </a:rPr>
              <a:t>、</a:t>
            </a:r>
            <a:r>
              <a:rPr lang="en-US" altLang="zh-CN" b="0" i="0" dirty="0">
                <a:solidFill>
                  <a:srgbClr val="000000"/>
                </a:solidFill>
                <a:effectLst/>
                <a:latin typeface="Helvetica Neue"/>
              </a:rPr>
              <a:t>X</a:t>
            </a:r>
            <a:r>
              <a:rPr lang="zh-CN" altLang="en-US" b="0" i="0" dirty="0">
                <a:solidFill>
                  <a:srgbClr val="000000"/>
                </a:solidFill>
                <a:effectLst/>
                <a:latin typeface="Helvetica Neue"/>
              </a:rPr>
              <a:t>：相对变化较少的  </a:t>
            </a:r>
            <a:endParaRPr lang="en-US" altLang="zh-CN" b="0" i="0" dirty="0">
              <a:solidFill>
                <a:srgbClr val="000000"/>
              </a:solidFill>
              <a:effectLst/>
              <a:latin typeface="Helvetica Neue"/>
            </a:endParaRPr>
          </a:p>
          <a:p>
            <a:r>
              <a:rPr lang="en-US" altLang="zh-CN" b="0" i="0" dirty="0">
                <a:solidFill>
                  <a:srgbClr val="000000"/>
                </a:solidFill>
                <a:effectLst/>
                <a:latin typeface="Helvetica Neue"/>
              </a:rPr>
              <a:t>3</a:t>
            </a:r>
            <a:r>
              <a:rPr lang="zh-CN" altLang="en-US" b="0" i="0" dirty="0">
                <a:solidFill>
                  <a:srgbClr val="000000"/>
                </a:solidFill>
                <a:effectLst/>
                <a:latin typeface="Helvetica Neue"/>
              </a:rPr>
              <a:t>、</a:t>
            </a:r>
            <a:r>
              <a:rPr lang="en-US" altLang="zh-CN" b="0" i="0" dirty="0">
                <a:solidFill>
                  <a:srgbClr val="000000"/>
                </a:solidFill>
                <a:effectLst/>
                <a:latin typeface="Helvetica Neue"/>
              </a:rPr>
              <a:t>XX:JVM</a:t>
            </a:r>
            <a:r>
              <a:rPr lang="zh-CN" altLang="en-US" b="0" i="0" dirty="0">
                <a:solidFill>
                  <a:srgbClr val="000000"/>
                </a:solidFill>
                <a:effectLst/>
                <a:latin typeface="Helvetica Neue"/>
              </a:rPr>
              <a:t>调优的主要部分</a:t>
            </a:r>
            <a:endParaRPr lang="en-US" altLang="zh-CN" b="0" i="0" dirty="0">
              <a:solidFill>
                <a:srgbClr val="000000"/>
              </a:solidFill>
              <a:effectLst/>
              <a:latin typeface="Helvetica Neue"/>
            </a:endParaRPr>
          </a:p>
          <a:p>
            <a:endParaRPr lang="en-US" altLang="zh-CN" b="0" i="0" dirty="0">
              <a:solidFill>
                <a:srgbClr val="000000"/>
              </a:solidFill>
              <a:effectLst/>
              <a:latin typeface="Helvetica Neue"/>
            </a:endParaRPr>
          </a:p>
          <a:p>
            <a:r>
              <a:rPr lang="en-US" altLang="zh-CN" b="0" i="0" dirty="0">
                <a:solidFill>
                  <a:srgbClr val="000000"/>
                </a:solidFill>
                <a:effectLst/>
                <a:latin typeface="Helvetica Neue"/>
              </a:rPr>
              <a:t>[</a:t>
            </a:r>
            <a:r>
              <a:rPr lang="zh-CN" altLang="en-US" b="0" i="0" dirty="0">
                <a:solidFill>
                  <a:srgbClr val="000000"/>
                </a:solidFill>
                <a:effectLst/>
                <a:latin typeface="Helvetica Neue"/>
              </a:rPr>
              <a:t>重点</a:t>
            </a:r>
            <a:r>
              <a:rPr lang="en-US" altLang="zh-CN" b="0" i="0" dirty="0">
                <a:solidFill>
                  <a:srgbClr val="000000"/>
                </a:solidFill>
                <a:effectLst/>
                <a:latin typeface="Helvetica Neue"/>
              </a:rPr>
              <a:t>]①. </a:t>
            </a:r>
            <a:r>
              <a:rPr lang="en-US" altLang="zh-CN" b="0" i="0" dirty="0" err="1">
                <a:solidFill>
                  <a:srgbClr val="000000"/>
                </a:solidFill>
                <a:effectLst/>
                <a:latin typeface="Helvetica Neue"/>
              </a:rPr>
              <a:t>jps</a:t>
            </a:r>
            <a:r>
              <a:rPr lang="en-US" altLang="zh-CN" b="0" i="0" dirty="0">
                <a:solidFill>
                  <a:srgbClr val="000000"/>
                </a:solidFill>
                <a:effectLst/>
                <a:latin typeface="Helvetica Neue"/>
              </a:rPr>
              <a:t> </a:t>
            </a:r>
            <a:r>
              <a:rPr lang="en-US" altLang="zh-CN" b="0" i="0" dirty="0" err="1">
                <a:solidFill>
                  <a:srgbClr val="000000"/>
                </a:solidFill>
                <a:effectLst/>
                <a:latin typeface="Helvetica Neue"/>
              </a:rPr>
              <a:t>jinfo</a:t>
            </a:r>
            <a:r>
              <a:rPr lang="en-US" altLang="zh-CN" b="0" i="0" dirty="0">
                <a:solidFill>
                  <a:srgbClr val="000000"/>
                </a:solidFill>
                <a:effectLst/>
                <a:latin typeface="Helvetica Neue"/>
              </a:rPr>
              <a:t> -flag </a:t>
            </a:r>
            <a:r>
              <a:rPr lang="zh-CN" altLang="en-US" b="0" i="0" dirty="0">
                <a:solidFill>
                  <a:srgbClr val="000000"/>
                </a:solidFill>
                <a:effectLst/>
                <a:latin typeface="Helvetica Neue"/>
              </a:rPr>
              <a:t>具体参数 </a:t>
            </a:r>
            <a:r>
              <a:rPr lang="en-US" altLang="zh-CN" b="0" i="0" dirty="0">
                <a:solidFill>
                  <a:srgbClr val="000000"/>
                </a:solidFill>
                <a:effectLst/>
                <a:latin typeface="Helvetica Neue"/>
              </a:rPr>
              <a:t>java</a:t>
            </a:r>
            <a:r>
              <a:rPr lang="zh-CN" altLang="en-US" b="0" i="0" dirty="0">
                <a:solidFill>
                  <a:srgbClr val="000000"/>
                </a:solidFill>
                <a:effectLst/>
                <a:latin typeface="Helvetica Neue"/>
              </a:rPr>
              <a:t>进程编号</a:t>
            </a:r>
            <a:r>
              <a:rPr lang="en-US" altLang="zh-CN" b="0" i="0" dirty="0" err="1">
                <a:solidFill>
                  <a:srgbClr val="000000"/>
                </a:solidFill>
                <a:effectLst/>
                <a:latin typeface="Helvetica Neue"/>
              </a:rPr>
              <a:t>jinfo</a:t>
            </a:r>
            <a:r>
              <a:rPr lang="en-US" altLang="zh-CN" b="0" i="0" dirty="0">
                <a:solidFill>
                  <a:srgbClr val="000000"/>
                </a:solidFill>
                <a:effectLst/>
                <a:latin typeface="Helvetica Neue"/>
              </a:rPr>
              <a:t> -flags java</a:t>
            </a:r>
            <a:r>
              <a:rPr lang="zh-CN" altLang="en-US" b="0" i="0" dirty="0">
                <a:solidFill>
                  <a:srgbClr val="000000"/>
                </a:solidFill>
                <a:effectLst/>
                <a:latin typeface="Helvetica Neue"/>
              </a:rPr>
              <a:t>进行编号</a:t>
            </a:r>
            <a:endParaRPr lang="en-US" altLang="zh-CN" b="0" i="0" dirty="0">
              <a:solidFill>
                <a:srgbClr val="000000"/>
              </a:solidFill>
              <a:effectLst/>
              <a:latin typeface="Helvetica Neue"/>
            </a:endParaRPr>
          </a:p>
          <a:p>
            <a:r>
              <a:rPr lang="zh-CN" altLang="en-US" b="0" i="0" dirty="0">
                <a:solidFill>
                  <a:srgbClr val="000000"/>
                </a:solidFill>
                <a:effectLst/>
                <a:latin typeface="Helvetica Neue"/>
              </a:rPr>
              <a:t>②</a:t>
            </a:r>
            <a:r>
              <a:rPr lang="en-US" altLang="zh-CN" b="0" i="0" dirty="0">
                <a:solidFill>
                  <a:srgbClr val="000000"/>
                </a:solidFill>
                <a:effectLst/>
                <a:latin typeface="Helvetica Neue"/>
              </a:rPr>
              <a:t>. java -XX:+</a:t>
            </a:r>
            <a:r>
              <a:rPr lang="en-US" altLang="zh-CN" b="0" i="0" dirty="0" err="1">
                <a:solidFill>
                  <a:srgbClr val="000000"/>
                </a:solidFill>
                <a:effectLst/>
                <a:latin typeface="Helvetica Neue"/>
              </a:rPr>
              <a:t>PrintFlagsInitial</a:t>
            </a:r>
            <a:endParaRPr lang="en-US" altLang="zh-CN" b="0" i="0" dirty="0">
              <a:solidFill>
                <a:srgbClr val="000000"/>
              </a:solidFill>
              <a:effectLst/>
              <a:latin typeface="Helvetica Neue"/>
            </a:endParaRPr>
          </a:p>
          <a:p>
            <a:r>
              <a:rPr lang="en-US" altLang="zh-CN" b="0" i="0" dirty="0">
                <a:solidFill>
                  <a:srgbClr val="000000"/>
                </a:solidFill>
                <a:effectLst/>
                <a:latin typeface="Helvetica Neue"/>
              </a:rPr>
              <a:t>java -XX: + </a:t>
            </a:r>
            <a:r>
              <a:rPr lang="en-US" altLang="zh-CN" b="0" i="0" dirty="0" err="1">
                <a:solidFill>
                  <a:srgbClr val="000000"/>
                </a:solidFill>
                <a:effectLst/>
                <a:latin typeface="Helvetica Neue"/>
              </a:rPr>
              <a:t>PrintFlagsFinal</a:t>
            </a:r>
            <a:r>
              <a:rPr lang="en-US" altLang="zh-CN" b="0" i="0" dirty="0">
                <a:solidFill>
                  <a:srgbClr val="000000"/>
                </a:solidFill>
                <a:effectLst/>
                <a:latin typeface="Helvetica Neue"/>
              </a:rPr>
              <a:t> –version</a:t>
            </a:r>
          </a:p>
          <a:p>
            <a:r>
              <a:rPr lang="en-US" altLang="zh-CN" b="0" i="0" dirty="0">
                <a:solidFill>
                  <a:srgbClr val="000000"/>
                </a:solidFill>
                <a:effectLst/>
                <a:latin typeface="Helvetica Neue"/>
              </a:rPr>
              <a:t>java -XX:+</a:t>
            </a:r>
            <a:r>
              <a:rPr lang="en-US" altLang="zh-CN" b="0" i="0" dirty="0" err="1">
                <a:solidFill>
                  <a:srgbClr val="000000"/>
                </a:solidFill>
                <a:effectLst/>
                <a:latin typeface="Helvetica Neue"/>
              </a:rPr>
              <a:t>PrintCommandLineFlags</a:t>
            </a:r>
            <a:r>
              <a:rPr lang="en-US" altLang="zh-CN" b="0" i="0" dirty="0">
                <a:solidFill>
                  <a:srgbClr val="000000"/>
                </a:solidFill>
                <a:effectLst/>
                <a:latin typeface="Helvetica Neue"/>
              </a:rPr>
              <a:t> -version</a:t>
            </a:r>
          </a:p>
          <a:p>
            <a:endParaRPr lang="en-US" altLang="zh-CN" dirty="0">
              <a:solidFill>
                <a:srgbClr val="000000"/>
              </a:solidFill>
              <a:latin typeface="Helvetica Neue"/>
            </a:endParaRPr>
          </a:p>
          <a:p>
            <a:r>
              <a:rPr lang="en-US" altLang="zh-CN" dirty="0">
                <a:hlinkClick r:id="rId3"/>
              </a:rPr>
              <a:t>https://blog.csdn.net/TZ845195485/article/details/103880954</a:t>
            </a:r>
            <a:r>
              <a:rPr lang="en-US" altLang="zh-CN" dirty="0"/>
              <a:t> </a:t>
            </a:r>
          </a:p>
          <a:p>
            <a:r>
              <a:rPr lang="en-US" altLang="zh-CN" dirty="0">
                <a:hlinkClick r:id="rId4"/>
              </a:rPr>
              <a:t>https://blog.csdn.net/g6U8W7p06dCO99fQ3/article/details/108633246?utm_medium=distribute.pc_relevant.none-task-blog-baidujs_title-0&amp;spm=1001.2101.3001.4242</a:t>
            </a:r>
            <a:r>
              <a:rPr lang="en-US" altLang="zh-CN" dirty="0"/>
              <a:t> </a:t>
            </a:r>
            <a:endParaRPr lang="zh-CN" altLang="en-US" dirty="0"/>
          </a:p>
        </p:txBody>
      </p:sp>
    </p:spTree>
    <p:extLst>
      <p:ext uri="{BB962C8B-B14F-4D97-AF65-F5344CB8AC3E}">
        <p14:creationId xmlns:p14="http://schemas.microsoft.com/office/powerpoint/2010/main" val="7463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64725-7471-4320-82DC-96581F3E91FF}"/>
              </a:ext>
            </a:extLst>
          </p:cNvPr>
          <p:cNvSpPr>
            <a:spLocks noGrp="1"/>
          </p:cNvSpPr>
          <p:nvPr>
            <p:ph type="ctrTitle"/>
          </p:nvPr>
        </p:nvSpPr>
        <p:spPr/>
        <p:txBody>
          <a:bodyPr/>
          <a:lstStyle/>
          <a:p>
            <a:r>
              <a:rPr lang="en-US" altLang="zh-CN" b="1" i="0" dirty="0">
                <a:solidFill>
                  <a:srgbClr val="222226"/>
                </a:solidFill>
                <a:effectLst/>
                <a:latin typeface="PingFang SC"/>
              </a:rPr>
              <a:t>Java</a:t>
            </a:r>
            <a:r>
              <a:rPr lang="zh-CN" altLang="en-US" b="1" i="0" dirty="0">
                <a:solidFill>
                  <a:srgbClr val="222226"/>
                </a:solidFill>
                <a:effectLst/>
                <a:latin typeface="PingFang SC"/>
              </a:rPr>
              <a:t>类加载的过程</a:t>
            </a:r>
            <a:br>
              <a:rPr lang="zh-CN" altLang="en-US" b="1" i="0" dirty="0">
                <a:solidFill>
                  <a:srgbClr val="222226"/>
                </a:solidFill>
                <a:effectLst/>
                <a:latin typeface="PingFang SC"/>
              </a:rPr>
            </a:br>
            <a:endParaRPr lang="zh-CN" altLang="en-US" dirty="0"/>
          </a:p>
        </p:txBody>
      </p:sp>
      <p:sp>
        <p:nvSpPr>
          <p:cNvPr id="3" name="副标题 2">
            <a:extLst>
              <a:ext uri="{FF2B5EF4-FFF2-40B4-BE49-F238E27FC236}">
                <a16:creationId xmlns:a16="http://schemas.microsoft.com/office/drawing/2014/main" id="{CC696FED-8650-4C6C-970C-293DB0B3871B}"/>
              </a:ext>
            </a:extLst>
          </p:cNvPr>
          <p:cNvSpPr>
            <a:spLocks noGrp="1"/>
          </p:cNvSpPr>
          <p:nvPr>
            <p:ph type="subTitle" idx="1"/>
          </p:nvPr>
        </p:nvSpPr>
        <p:spPr>
          <a:xfrm>
            <a:off x="1262742" y="5047012"/>
            <a:ext cx="9144000" cy="1810987"/>
          </a:xfrm>
        </p:spPr>
        <p:txBody>
          <a:bodyPr>
            <a:normAutofit fontScale="47500" lnSpcReduction="20000"/>
          </a:bodyPr>
          <a:lstStyle/>
          <a:p>
            <a:r>
              <a:rPr lang="zh-CN" altLang="en-US" dirty="0">
                <a:solidFill>
                  <a:schemeClr val="tx1">
                    <a:lumMod val="75000"/>
                    <a:lumOff val="25000"/>
                  </a:schemeClr>
                </a:solidFill>
                <a:hlinkClick r:id="rId2"/>
              </a:rPr>
              <a:t>当</a:t>
            </a:r>
            <a:r>
              <a:rPr lang="en-US" altLang="zh-CN" dirty="0">
                <a:solidFill>
                  <a:schemeClr val="tx1">
                    <a:lumMod val="75000"/>
                    <a:lumOff val="25000"/>
                  </a:schemeClr>
                </a:solidFill>
                <a:hlinkClick r:id="rId2"/>
              </a:rPr>
              <a:t>Java</a:t>
            </a:r>
            <a:r>
              <a:rPr lang="zh-CN" altLang="en-US" dirty="0">
                <a:solidFill>
                  <a:schemeClr val="tx1">
                    <a:lumMod val="75000"/>
                    <a:lumOff val="25000"/>
                  </a:schemeClr>
                </a:solidFill>
                <a:hlinkClick r:id="rId2"/>
              </a:rPr>
              <a:t>程序需要使用某个类时，如果该类还未被加载到内存中，</a:t>
            </a:r>
            <a:r>
              <a:rPr lang="en-US" altLang="zh-CN" dirty="0">
                <a:solidFill>
                  <a:schemeClr val="tx1">
                    <a:lumMod val="75000"/>
                    <a:lumOff val="25000"/>
                  </a:schemeClr>
                </a:solidFill>
                <a:hlinkClick r:id="rId2"/>
              </a:rPr>
              <a:t>JVM</a:t>
            </a:r>
            <a:r>
              <a:rPr lang="zh-CN" altLang="en-US" dirty="0">
                <a:solidFill>
                  <a:schemeClr val="tx1">
                    <a:lumMod val="75000"/>
                    <a:lumOff val="25000"/>
                  </a:schemeClr>
                </a:solidFill>
                <a:hlinkClick r:id="rId2"/>
              </a:rPr>
              <a:t>会通过加载、连接</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验证、准备和解析</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、初始化三个步骤来对该类进行初始化。类的加载是指把类的</a:t>
            </a:r>
            <a:r>
              <a:rPr lang="en-US" altLang="zh-CN" dirty="0">
                <a:solidFill>
                  <a:schemeClr val="tx1">
                    <a:lumMod val="75000"/>
                    <a:lumOff val="25000"/>
                  </a:schemeClr>
                </a:solidFill>
                <a:hlinkClick r:id="rId2"/>
              </a:rPr>
              <a:t>.class</a:t>
            </a:r>
            <a:r>
              <a:rPr lang="zh-CN" altLang="en-US" dirty="0">
                <a:solidFill>
                  <a:schemeClr val="tx1">
                    <a:lumMod val="75000"/>
                    <a:lumOff val="25000"/>
                  </a:schemeClr>
                </a:solidFill>
                <a:hlinkClick r:id="rId2"/>
              </a:rPr>
              <a:t>文件中的数据读入到内存中，通常是创建一个字节数组读入</a:t>
            </a:r>
            <a:r>
              <a:rPr lang="en-US" altLang="zh-CN" dirty="0">
                <a:solidFill>
                  <a:schemeClr val="tx1">
                    <a:lumMod val="75000"/>
                    <a:lumOff val="25000"/>
                  </a:schemeClr>
                </a:solidFill>
                <a:hlinkClick r:id="rId2"/>
              </a:rPr>
              <a:t>.class</a:t>
            </a:r>
            <a:r>
              <a:rPr lang="zh-CN" altLang="en-US" dirty="0">
                <a:solidFill>
                  <a:schemeClr val="tx1">
                    <a:lumMod val="75000"/>
                    <a:lumOff val="25000"/>
                  </a:schemeClr>
                </a:solidFill>
                <a:hlinkClick r:id="rId2"/>
              </a:rPr>
              <a:t>文件，然后产生与所加载类对应的</a:t>
            </a:r>
            <a:r>
              <a:rPr lang="en-US" altLang="zh-CN" dirty="0">
                <a:solidFill>
                  <a:schemeClr val="tx1">
                    <a:lumMod val="75000"/>
                    <a:lumOff val="25000"/>
                  </a:schemeClr>
                </a:solidFill>
                <a:hlinkClick r:id="rId2"/>
              </a:rPr>
              <a:t>Class</a:t>
            </a:r>
            <a:r>
              <a:rPr lang="zh-CN" altLang="en-US" dirty="0">
                <a:solidFill>
                  <a:schemeClr val="tx1">
                    <a:lumMod val="75000"/>
                    <a:lumOff val="25000"/>
                  </a:schemeClr>
                </a:solidFill>
                <a:hlinkClick r:id="rId2"/>
              </a:rPr>
              <a:t>对象。加载完成后，</a:t>
            </a:r>
            <a:r>
              <a:rPr lang="en-US" altLang="zh-CN" dirty="0">
                <a:solidFill>
                  <a:schemeClr val="tx1">
                    <a:lumMod val="75000"/>
                    <a:lumOff val="25000"/>
                  </a:schemeClr>
                </a:solidFill>
                <a:hlinkClick r:id="rId2"/>
              </a:rPr>
              <a:t>Class</a:t>
            </a:r>
            <a:r>
              <a:rPr lang="zh-CN" altLang="en-US" dirty="0">
                <a:solidFill>
                  <a:schemeClr val="tx1">
                    <a:lumMod val="75000"/>
                    <a:lumOff val="25000"/>
                  </a:schemeClr>
                </a:solidFill>
                <a:hlinkClick r:id="rId2"/>
              </a:rPr>
              <a:t>对象还不完整，所以此时的类还不可用。当类被加载后就进入连接阶段，这一阶段包括验证、准备</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为静态变量分配内存并设置默认的初始值</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和解析</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将符号引用替换为直接引用</a:t>
            </a:r>
            <a:r>
              <a:rPr lang="en-US" altLang="zh-CN" dirty="0">
                <a:solidFill>
                  <a:schemeClr val="tx1">
                    <a:lumMod val="75000"/>
                    <a:lumOff val="25000"/>
                  </a:schemeClr>
                </a:solidFill>
                <a:hlinkClick r:id="rId2"/>
              </a:rPr>
              <a:t>)</a:t>
            </a:r>
            <a:r>
              <a:rPr lang="zh-CN" altLang="en-US" dirty="0">
                <a:solidFill>
                  <a:schemeClr val="tx1">
                    <a:lumMod val="75000"/>
                    <a:lumOff val="25000"/>
                  </a:schemeClr>
                </a:solidFill>
                <a:hlinkClick r:id="rId2"/>
              </a:rPr>
              <a:t>三个步骤。最后</a:t>
            </a:r>
            <a:r>
              <a:rPr lang="en-US" altLang="zh-CN" dirty="0">
                <a:solidFill>
                  <a:schemeClr val="tx1">
                    <a:lumMod val="75000"/>
                    <a:lumOff val="25000"/>
                  </a:schemeClr>
                </a:solidFill>
                <a:hlinkClick r:id="rId2"/>
              </a:rPr>
              <a:t>JVM</a:t>
            </a:r>
            <a:r>
              <a:rPr lang="zh-CN" altLang="en-US" dirty="0">
                <a:solidFill>
                  <a:schemeClr val="tx1">
                    <a:lumMod val="75000"/>
                    <a:lumOff val="25000"/>
                  </a:schemeClr>
                </a:solidFill>
                <a:hlinkClick r:id="rId2"/>
              </a:rPr>
              <a:t>对类进行初始化，包括：</a:t>
            </a:r>
            <a:r>
              <a:rPr lang="en-US" altLang="zh-CN" dirty="0">
                <a:solidFill>
                  <a:schemeClr val="tx1">
                    <a:lumMod val="75000"/>
                    <a:lumOff val="25000"/>
                  </a:schemeClr>
                </a:solidFill>
                <a:hlinkClick r:id="rId2"/>
              </a:rPr>
              <a:t>1)</a:t>
            </a:r>
            <a:r>
              <a:rPr lang="zh-CN" altLang="en-US" dirty="0">
                <a:solidFill>
                  <a:schemeClr val="tx1">
                    <a:lumMod val="75000"/>
                    <a:lumOff val="25000"/>
                  </a:schemeClr>
                </a:solidFill>
                <a:hlinkClick r:id="rId2"/>
              </a:rPr>
              <a:t>如果类存在直接的父类并且这个类还没有被初始化，那么就先初始化父类</a:t>
            </a:r>
            <a:r>
              <a:rPr lang="en-US" altLang="zh-CN" dirty="0">
                <a:solidFill>
                  <a:schemeClr val="tx1">
                    <a:lumMod val="75000"/>
                    <a:lumOff val="25000"/>
                  </a:schemeClr>
                </a:solidFill>
                <a:hlinkClick r:id="rId2"/>
              </a:rPr>
              <a:t>;2)</a:t>
            </a:r>
            <a:r>
              <a:rPr lang="zh-CN" altLang="en-US" dirty="0">
                <a:solidFill>
                  <a:schemeClr val="tx1">
                    <a:lumMod val="75000"/>
                    <a:lumOff val="25000"/>
                  </a:schemeClr>
                </a:solidFill>
                <a:hlinkClick r:id="rId2"/>
              </a:rPr>
              <a:t>如果类中存在初始化语句，就依次执行这些初始化语句</a:t>
            </a:r>
          </a:p>
          <a:p>
            <a:endParaRPr lang="en-US" altLang="zh-CN" dirty="0">
              <a:hlinkClick r:id="rId2"/>
            </a:endParaRPr>
          </a:p>
          <a:p>
            <a:r>
              <a:rPr lang="en-US" altLang="zh-CN" dirty="0">
                <a:hlinkClick r:id="rId2"/>
              </a:rPr>
              <a:t>http://www.51gjie.com/java/553.html</a:t>
            </a:r>
            <a:r>
              <a:rPr lang="en-US" altLang="zh-CN" dirty="0"/>
              <a:t> </a:t>
            </a:r>
          </a:p>
          <a:p>
            <a:endParaRPr lang="en-US" altLang="zh-CN" dirty="0"/>
          </a:p>
          <a:p>
            <a:r>
              <a:rPr lang="en-US" altLang="zh-CN" dirty="0">
                <a:hlinkClick r:id="rId3"/>
              </a:rPr>
              <a:t>https://www.jianshu.com/p/3ca14ec823d7</a:t>
            </a:r>
            <a:r>
              <a:rPr lang="en-US" altLang="zh-CN" dirty="0"/>
              <a:t> </a:t>
            </a:r>
            <a:endParaRPr lang="zh-CN" altLang="en-US" dirty="0"/>
          </a:p>
        </p:txBody>
      </p:sp>
      <p:pic>
        <p:nvPicPr>
          <p:cNvPr id="2050" name="Picture 2" descr="Java JVM类加载顺序">
            <a:extLst>
              <a:ext uri="{FF2B5EF4-FFF2-40B4-BE49-F238E27FC236}">
                <a16:creationId xmlns:a16="http://schemas.microsoft.com/office/drawing/2014/main" id="{47C2804C-A0BA-4562-A3D4-FD8D2CF46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442" y="2849253"/>
            <a:ext cx="6324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13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9234-B39C-4C2E-AB31-B22453D0303F}"/>
              </a:ext>
            </a:extLst>
          </p:cNvPr>
          <p:cNvSpPr>
            <a:spLocks noGrp="1"/>
          </p:cNvSpPr>
          <p:nvPr>
            <p:ph type="ctrTitle"/>
          </p:nvPr>
        </p:nvSpPr>
        <p:spPr>
          <a:xfrm>
            <a:off x="1524000" y="247773"/>
            <a:ext cx="9144000" cy="1268361"/>
          </a:xfrm>
        </p:spPr>
        <p:txBody>
          <a:bodyPr>
            <a:normAutofit fontScale="90000"/>
          </a:bodyPr>
          <a:lstStyle/>
          <a:p>
            <a:r>
              <a:rPr lang="zh-CN" altLang="en-US" b="0" i="0" u="none" strike="noStrike" dirty="0">
                <a:solidFill>
                  <a:srgbClr val="333333"/>
                </a:solidFill>
                <a:effectLst/>
                <a:latin typeface="PingFang SC"/>
                <a:hlinkClick r:id="rId2"/>
              </a:rPr>
              <a:t>创建对象的四种方式</a:t>
            </a:r>
            <a:br>
              <a:rPr lang="zh-CN" altLang="en-US" b="0" i="0" dirty="0">
                <a:solidFill>
                  <a:srgbClr val="333333"/>
                </a:solidFill>
                <a:effectLst/>
                <a:latin typeface="PingFang SC"/>
              </a:rPr>
            </a:br>
            <a:r>
              <a:rPr lang="en-US" altLang="zh-CN" sz="2700" b="0" i="0" dirty="0">
                <a:solidFill>
                  <a:srgbClr val="333333"/>
                </a:solidFill>
                <a:effectLst/>
                <a:latin typeface="PingFang SC"/>
                <a:hlinkClick r:id="rId2"/>
              </a:rPr>
              <a:t>https://www.cnblogs.com/yunche/p/9530927.html</a:t>
            </a:r>
            <a:r>
              <a:rPr lang="en-US" altLang="zh-CN" sz="2700" b="0" i="0" dirty="0">
                <a:solidFill>
                  <a:srgbClr val="333333"/>
                </a:solidFill>
                <a:effectLst/>
                <a:latin typeface="PingFang SC"/>
              </a:rPr>
              <a:t> </a:t>
            </a:r>
            <a:endParaRPr lang="zh-CN" altLang="en-US" sz="2700" dirty="0"/>
          </a:p>
        </p:txBody>
      </p:sp>
      <p:sp>
        <p:nvSpPr>
          <p:cNvPr id="3" name="副标题 2">
            <a:extLst>
              <a:ext uri="{FF2B5EF4-FFF2-40B4-BE49-F238E27FC236}">
                <a16:creationId xmlns:a16="http://schemas.microsoft.com/office/drawing/2014/main" id="{7080BF7E-423F-41F9-8943-F6766C214E5D}"/>
              </a:ext>
            </a:extLst>
          </p:cNvPr>
          <p:cNvSpPr>
            <a:spLocks noGrp="1"/>
          </p:cNvSpPr>
          <p:nvPr>
            <p:ph type="subTitle" idx="1"/>
          </p:nvPr>
        </p:nvSpPr>
        <p:spPr/>
        <p:txBody>
          <a:bodyPr/>
          <a:lstStyle/>
          <a:p>
            <a:endParaRPr lang="zh-CN" altLang="en-US" dirty="0"/>
          </a:p>
        </p:txBody>
      </p:sp>
      <p:pic>
        <p:nvPicPr>
          <p:cNvPr id="5" name="图片 4">
            <a:extLst>
              <a:ext uri="{FF2B5EF4-FFF2-40B4-BE49-F238E27FC236}">
                <a16:creationId xmlns:a16="http://schemas.microsoft.com/office/drawing/2014/main" id="{8903F42F-CC3F-40B0-BCF1-9163E4B6A480}"/>
              </a:ext>
            </a:extLst>
          </p:cNvPr>
          <p:cNvPicPr>
            <a:picLocks noChangeAspect="1"/>
          </p:cNvPicPr>
          <p:nvPr/>
        </p:nvPicPr>
        <p:blipFill>
          <a:blip r:embed="rId3"/>
          <a:stretch>
            <a:fillRect/>
          </a:stretch>
        </p:blipFill>
        <p:spPr>
          <a:xfrm>
            <a:off x="1286059" y="1828800"/>
            <a:ext cx="9975809" cy="4082354"/>
          </a:xfrm>
          <a:prstGeom prst="rect">
            <a:avLst/>
          </a:prstGeom>
        </p:spPr>
      </p:pic>
    </p:spTree>
    <p:extLst>
      <p:ext uri="{BB962C8B-B14F-4D97-AF65-F5344CB8AC3E}">
        <p14:creationId xmlns:p14="http://schemas.microsoft.com/office/powerpoint/2010/main" val="1626260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AB5E8-BB85-441C-94C9-7F2F345ED325}"/>
              </a:ext>
            </a:extLst>
          </p:cNvPr>
          <p:cNvSpPr>
            <a:spLocks noGrp="1"/>
          </p:cNvSpPr>
          <p:nvPr>
            <p:ph type="title"/>
          </p:nvPr>
        </p:nvSpPr>
        <p:spPr>
          <a:xfrm>
            <a:off x="584036" y="100290"/>
            <a:ext cx="4707685" cy="306765"/>
          </a:xfrm>
        </p:spPr>
        <p:txBody>
          <a:bodyPr>
            <a:normAutofit fontScale="90000"/>
          </a:bodyPr>
          <a:lstStyle/>
          <a:p>
            <a:r>
              <a:rPr lang="zh-CN" altLang="en-US" b="0" i="0" dirty="0">
                <a:solidFill>
                  <a:srgbClr val="333333"/>
                </a:solidFill>
                <a:effectLst/>
                <a:latin typeface="open sans" panose="020B0604020202020204" pitchFamily="34" charset="0"/>
              </a:rPr>
              <a:t>创建对象的过程 </a:t>
            </a:r>
            <a:endParaRPr lang="zh-CN" altLang="en-US" dirty="0"/>
          </a:p>
        </p:txBody>
      </p:sp>
      <p:pic>
        <p:nvPicPr>
          <p:cNvPr id="8" name="图片 7">
            <a:extLst>
              <a:ext uri="{FF2B5EF4-FFF2-40B4-BE49-F238E27FC236}">
                <a16:creationId xmlns:a16="http://schemas.microsoft.com/office/drawing/2014/main" id="{04DE4B11-0E7C-4B86-8E8A-805947BB3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589" y="407054"/>
            <a:ext cx="3717678" cy="6150077"/>
          </a:xfrm>
          <a:prstGeom prst="rect">
            <a:avLst/>
          </a:prstGeom>
        </p:spPr>
      </p:pic>
      <p:pic>
        <p:nvPicPr>
          <p:cNvPr id="10" name="图片 9">
            <a:extLst>
              <a:ext uri="{FF2B5EF4-FFF2-40B4-BE49-F238E27FC236}">
                <a16:creationId xmlns:a16="http://schemas.microsoft.com/office/drawing/2014/main" id="{3FA88B6C-D10B-4C79-B600-D5DD84328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31" y="548640"/>
            <a:ext cx="7919558" cy="6397850"/>
          </a:xfrm>
          <a:prstGeom prst="rect">
            <a:avLst/>
          </a:prstGeom>
        </p:spPr>
      </p:pic>
      <p:sp>
        <p:nvSpPr>
          <p:cNvPr id="12" name="文本框 11">
            <a:extLst>
              <a:ext uri="{FF2B5EF4-FFF2-40B4-BE49-F238E27FC236}">
                <a16:creationId xmlns:a16="http://schemas.microsoft.com/office/drawing/2014/main" id="{1AA44705-9E2B-4E1B-AA05-943C08915756}"/>
              </a:ext>
            </a:extLst>
          </p:cNvPr>
          <p:cNvSpPr txBox="1"/>
          <p:nvPr/>
        </p:nvSpPr>
        <p:spPr>
          <a:xfrm>
            <a:off x="4876475" y="0"/>
            <a:ext cx="6096982" cy="338554"/>
          </a:xfrm>
          <a:prstGeom prst="rect">
            <a:avLst/>
          </a:prstGeom>
          <a:noFill/>
        </p:spPr>
        <p:txBody>
          <a:bodyPr wrap="square">
            <a:spAutoFit/>
          </a:bodyPr>
          <a:lstStyle/>
          <a:p>
            <a:r>
              <a:rPr lang="zh-CN" altLang="en-US" sz="1600" dirty="0">
                <a:hlinkClick r:id="rId4"/>
              </a:rPr>
              <a:t>https://blog.csdn.net/qq_43012792/article/details/107387937</a:t>
            </a:r>
            <a:r>
              <a:rPr lang="zh-CN" altLang="en-US" sz="1600" dirty="0"/>
              <a:t> </a:t>
            </a:r>
          </a:p>
        </p:txBody>
      </p:sp>
    </p:spTree>
    <p:extLst>
      <p:ext uri="{BB962C8B-B14F-4D97-AF65-F5344CB8AC3E}">
        <p14:creationId xmlns:p14="http://schemas.microsoft.com/office/powerpoint/2010/main" val="4293241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2C4E7-A011-448D-AF2D-68A73BB7B7C8}"/>
              </a:ext>
            </a:extLst>
          </p:cNvPr>
          <p:cNvSpPr>
            <a:spLocks noGrp="1"/>
          </p:cNvSpPr>
          <p:nvPr>
            <p:ph type="ctrTitle"/>
          </p:nvPr>
        </p:nvSpPr>
        <p:spPr>
          <a:xfrm>
            <a:off x="584036" y="347607"/>
            <a:ext cx="4235737" cy="419309"/>
          </a:xfrm>
        </p:spPr>
        <p:txBody>
          <a:bodyPr>
            <a:normAutofit fontScale="90000"/>
          </a:bodyPr>
          <a:lstStyle/>
          <a:p>
            <a:r>
              <a:rPr lang="zh-CN" altLang="en-US" sz="3200" b="0" i="0" dirty="0">
                <a:solidFill>
                  <a:srgbClr val="404040"/>
                </a:solidFill>
                <a:effectLst/>
                <a:latin typeface="-apple-system"/>
              </a:rPr>
              <a:t>类装载器</a:t>
            </a:r>
            <a:r>
              <a:rPr lang="en-US" altLang="zh-CN" sz="3200" b="0" i="0" dirty="0" err="1">
                <a:solidFill>
                  <a:srgbClr val="404040"/>
                </a:solidFill>
                <a:effectLst/>
                <a:latin typeface="-apple-system"/>
              </a:rPr>
              <a:t>ClassLoader</a:t>
            </a:r>
            <a:endParaRPr lang="zh-CN" altLang="en-US" sz="3200" dirty="0"/>
          </a:p>
        </p:txBody>
      </p:sp>
      <p:sp>
        <p:nvSpPr>
          <p:cNvPr id="4" name="AutoShape 2">
            <a:extLst>
              <a:ext uri="{FF2B5EF4-FFF2-40B4-BE49-F238E27FC236}">
                <a16:creationId xmlns:a16="http://schemas.microsoft.com/office/drawing/2014/main" id="{E27565EE-5815-4223-80E3-D45285CA1844}"/>
              </a:ext>
            </a:extLst>
          </p:cNvPr>
          <p:cNvSpPr>
            <a:spLocks noGrp="1" noChangeAspect="1" noChangeArrowheads="1"/>
          </p:cNvSpPr>
          <p:nvPr>
            <p:ph type="subTitle" idx="1"/>
          </p:nvPr>
        </p:nvSpPr>
        <p:spPr bwMode="auto">
          <a:xfrm>
            <a:off x="483747" y="1008790"/>
            <a:ext cx="6801956" cy="199398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每个Java类必须由某个类加载器加载到内存</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Java 中的类加载器大致可以分成两类，一类是系统提供的，另外一类则是由 Java 应用开发人员编写的。系统提供的类加载器主要有下面三个：</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引导类加载器（bootstrap class loader）：它用来加载 Java 的核心库，是用原生代码来实现的，并不继承自 </a:t>
            </a:r>
            <a:r>
              <a:rPr kumimoji="0" lang="zh-CN" altLang="zh-CN" sz="2400" b="0" i="0" u="none" strike="noStrike" cap="none" normalizeH="0" baseline="0" dirty="0">
                <a:ln>
                  <a:noFill/>
                </a:ln>
                <a:solidFill>
                  <a:srgbClr val="121212"/>
                </a:solidFill>
                <a:effectLst/>
                <a:latin typeface="Arial Unicode MS"/>
                <a:ea typeface="Menlo"/>
              </a:rPr>
              <a:t>java.lang.ClassLoader</a:t>
            </a:r>
            <a:r>
              <a:rPr kumimoji="0" lang="zh-CN" altLang="zh-CN" sz="2400" b="0" i="0" u="none" strike="noStrike" cap="none" normalizeH="0" baseline="0" dirty="0">
                <a:ln>
                  <a:noFill/>
                </a:ln>
                <a:solidFill>
                  <a:srgbClr val="121212"/>
                </a:solidFill>
                <a:effectLst/>
                <a:ea typeface="-apple-system"/>
              </a:rPr>
              <a:t>。</a:t>
            </a:r>
            <a:endParaRPr kumimoji="0" lang="zh-CN" altLang="zh-CN" sz="2400" b="0" i="0" u="none" strike="noStrike" cap="none" normalizeH="0" baseline="0" dirty="0">
              <a:ln>
                <a:noFill/>
              </a:ln>
              <a:solidFill>
                <a:srgbClr val="121212"/>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扩展类加载器（extensions class loader）：它用来加载 Java 的扩展库。Java 虚拟机的实现会提供一个扩展库目录。该类加载器在此目录里面查找并加载 Java 类。</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系统类加载器（system class loader）：它根据 Java 应用的类路径（CLASSPATH）来加载 Java 类。一般来说，Java 应用的类都是由它来完成加载的。可以通过 </a:t>
            </a:r>
            <a:r>
              <a:rPr kumimoji="0" lang="zh-CN" altLang="zh-CN" sz="2400" b="0" i="0" u="none" strike="noStrike" cap="none" normalizeH="0" baseline="0" dirty="0">
                <a:ln>
                  <a:noFill/>
                </a:ln>
                <a:solidFill>
                  <a:srgbClr val="121212"/>
                </a:solidFill>
                <a:effectLst/>
                <a:latin typeface="Arial Unicode MS"/>
                <a:ea typeface="Menlo"/>
              </a:rPr>
              <a:t>ClassLoader.getSystemClassLoader()</a:t>
            </a:r>
            <a:r>
              <a:rPr kumimoji="0" lang="zh-CN" altLang="zh-CN" sz="2400" b="0" i="0" u="none" strike="noStrike" cap="none" normalizeH="0" baseline="0" dirty="0">
                <a:ln>
                  <a:noFill/>
                </a:ln>
                <a:solidFill>
                  <a:srgbClr val="121212"/>
                </a:solidFill>
                <a:effectLst/>
                <a:ea typeface="-apple-system"/>
              </a:rPr>
              <a:t>来获取它。</a:t>
            </a:r>
            <a:endParaRPr kumimoji="0" lang="zh-CN" altLang="zh-CN"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121212"/>
                </a:solidFill>
                <a:effectLst/>
                <a:latin typeface="Arial" panose="020B0604020202020204" pitchFamily="34" charset="0"/>
                <a:ea typeface="-apple-system"/>
              </a:rPr>
              <a:t>除了系统提供的类加载器以外，开发人员可以通过继承 </a:t>
            </a:r>
            <a:r>
              <a:rPr kumimoji="0" lang="zh-CN" altLang="zh-CN" sz="2400" b="0" i="0" u="none" strike="noStrike" cap="none" normalizeH="0" baseline="0" dirty="0">
                <a:ln>
                  <a:noFill/>
                </a:ln>
                <a:solidFill>
                  <a:srgbClr val="121212"/>
                </a:solidFill>
                <a:effectLst/>
                <a:latin typeface="Arial Unicode MS"/>
                <a:ea typeface="Menlo"/>
              </a:rPr>
              <a:t>java.lang.ClassLoader</a:t>
            </a:r>
            <a:r>
              <a:rPr kumimoji="0" lang="zh-CN" altLang="zh-CN" sz="2400" b="0" i="0" u="none" strike="noStrike" cap="none" normalizeH="0" baseline="0" dirty="0">
                <a:ln>
                  <a:noFill/>
                </a:ln>
                <a:solidFill>
                  <a:srgbClr val="121212"/>
                </a:solidFill>
                <a:effectLst/>
                <a:ea typeface="-apple-system"/>
              </a:rPr>
              <a:t>类的方式实现自己的类加载器，以满足一些特殊的需求</a:t>
            </a:r>
            <a:endParaRPr kumimoji="0" lang="zh-CN" altLang="zh-CN" sz="2400" b="0" i="0" u="none" strike="noStrike" cap="none" normalizeH="0" baseline="0" dirty="0">
              <a:ln>
                <a:noFill/>
              </a:ln>
              <a:solidFill>
                <a:schemeClr val="tx1"/>
              </a:solidFill>
              <a:effectLst/>
              <a:latin typeface="Arial" panose="020B0604020202020204" pitchFamily="34" charset="0"/>
            </a:endParaRPr>
          </a:p>
          <a:p>
            <a:endParaRPr lang="en-US" altLang="zh-CN" b="0" i="0" dirty="0">
              <a:solidFill>
                <a:srgbClr val="404040"/>
              </a:solidFill>
              <a:effectLst/>
              <a:latin typeface="-apple-system"/>
            </a:endParaRPr>
          </a:p>
          <a:p>
            <a:endParaRPr lang="zh-CN" altLang="en-US" dirty="0"/>
          </a:p>
        </p:txBody>
      </p:sp>
      <p:pic>
        <p:nvPicPr>
          <p:cNvPr id="1028" name="Picture 4">
            <a:extLst>
              <a:ext uri="{FF2B5EF4-FFF2-40B4-BE49-F238E27FC236}">
                <a16:creationId xmlns:a16="http://schemas.microsoft.com/office/drawing/2014/main" id="{E064BC1F-ED82-4367-AD98-3F90785A3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95" y="3173853"/>
            <a:ext cx="6060604" cy="323213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F9864ED0-CD03-4C22-956F-283EFB3F2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945" y="1404046"/>
            <a:ext cx="2679492" cy="5191432"/>
          </a:xfrm>
          <a:prstGeom prst="rect">
            <a:avLst/>
          </a:prstGeom>
        </p:spPr>
      </p:pic>
      <p:sp>
        <p:nvSpPr>
          <p:cNvPr id="12" name="文本框 11">
            <a:extLst>
              <a:ext uri="{FF2B5EF4-FFF2-40B4-BE49-F238E27FC236}">
                <a16:creationId xmlns:a16="http://schemas.microsoft.com/office/drawing/2014/main" id="{F7F07BDD-A46E-4704-817D-378B651AB773}"/>
              </a:ext>
            </a:extLst>
          </p:cNvPr>
          <p:cNvSpPr txBox="1"/>
          <p:nvPr/>
        </p:nvSpPr>
        <p:spPr>
          <a:xfrm>
            <a:off x="8133736" y="962759"/>
            <a:ext cx="1818476" cy="369332"/>
          </a:xfrm>
          <a:prstGeom prst="rect">
            <a:avLst/>
          </a:prstGeom>
          <a:noFill/>
        </p:spPr>
        <p:txBody>
          <a:bodyPr wrap="square">
            <a:spAutoFit/>
          </a:bodyPr>
          <a:lstStyle/>
          <a:p>
            <a:r>
              <a:rPr lang="zh-CN" altLang="en-US" b="0" i="0" dirty="0">
                <a:solidFill>
                  <a:srgbClr val="404040"/>
                </a:solidFill>
                <a:effectLst/>
                <a:latin typeface="-apple-system"/>
              </a:rPr>
              <a:t>双亲委派机制</a:t>
            </a:r>
            <a:endParaRPr lang="en-US" altLang="zh-CN" b="0" i="0" dirty="0">
              <a:solidFill>
                <a:srgbClr val="404040"/>
              </a:solidFill>
              <a:effectLst/>
              <a:latin typeface="-apple-system"/>
            </a:endParaRPr>
          </a:p>
        </p:txBody>
      </p:sp>
    </p:spTree>
    <p:extLst>
      <p:ext uri="{BB962C8B-B14F-4D97-AF65-F5344CB8AC3E}">
        <p14:creationId xmlns:p14="http://schemas.microsoft.com/office/powerpoint/2010/main" val="269743905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4255</Words>
  <Application>Microsoft Office PowerPoint</Application>
  <PresentationFormat>宽屏</PresentationFormat>
  <Paragraphs>166</Paragraphs>
  <Slides>40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40</vt:i4>
      </vt:variant>
    </vt:vector>
  </HeadingPairs>
  <TitlesOfParts>
    <vt:vector size="51" baseType="lpstr">
      <vt:lpstr>-apple-system</vt:lpstr>
      <vt:lpstr>Arial Unicode MS</vt:lpstr>
      <vt:lpstr>Helvetica Neue</vt:lpstr>
      <vt:lpstr>PingFang SC</vt:lpstr>
      <vt:lpstr>等线</vt:lpstr>
      <vt:lpstr>等线 Light</vt:lpstr>
      <vt:lpstr>Arial</vt:lpstr>
      <vt:lpstr>Helvetica</vt:lpstr>
      <vt:lpstr>Open Sans</vt:lpstr>
      <vt:lpstr>Verdana</vt:lpstr>
      <vt:lpstr>Office 主题​​</vt:lpstr>
      <vt:lpstr>浅谈JVM</vt:lpstr>
      <vt:lpstr>什么是JVM </vt:lpstr>
      <vt:lpstr>机器只能运行二进制码，因而就要有一种机制将程序译成二进制。常见的高级语言通常有两种途径实现：    一种是编译器层面，由编译器直接译成机器码，机器码可直接执行；    另外一种软件层面，将软件编译成字节码，运行时再由虚拟机边解释成二进制编码边执行。       </vt:lpstr>
      <vt:lpstr>主要的JVM的分类</vt:lpstr>
      <vt:lpstr>JVM三种类型参数详解 </vt:lpstr>
      <vt:lpstr>Java类加载的过程 </vt:lpstr>
      <vt:lpstr>创建对象的四种方式 https://www.cnblogs.com/yunche/p/9530927.html </vt:lpstr>
      <vt:lpstr>创建对象的过程 </vt:lpstr>
      <vt:lpstr>类装载器ClassLoader</vt:lpstr>
      <vt:lpstr>TLAB  TLAB的全称是Thread Local Allocation Buffer，即线程本地分配缓存区，这是一个线程专用的内存分配区域。 由于对象一般会分配在堆上，而堆是全局共享的。因此在同一时间，可能会有多个线程在堆上申请空间。因此，每次对象分配都必须要进行同步（虚拟机采用CAS配上失败重试的方式保证更新操作的原子性），而在竞争激烈的场合分配的效率又会进一步下降。JVM使用TLAB来避免多线程冲突，在给对象分配内存时，每个线程使用自己的TLAB，这样可以避免线程同步，提高了对象分配的效率。 TLAB本身占用eEden区空间，在开启TLAB的情况下，虚拟机会为每个Java线程分配一块TLAB空间。参数-XX:+UseTLAB开启TLAB，默认是开启的。TLAB空间的内存非常小，缺省情况下仅占有整个Eden空间的1%，当然可以通过选项-XX:TLABWasteTargetPercent设置TLAB空间所占用Eden空间的百分比大小。</vt:lpstr>
      <vt:lpstr>JAVA对象结构</vt:lpstr>
      <vt:lpstr>锁的膨胀过程如下：</vt:lpstr>
      <vt:lpstr>java虚拟机的基本结构</vt:lpstr>
      <vt:lpstr>JVM 内存结构|1.7 1.8 区别详解 </vt:lpstr>
      <vt:lpstr>执行引擎：了解就好</vt:lpstr>
      <vt:lpstr>栈帧的内部结构</vt:lpstr>
      <vt:lpstr>Java虚拟机--方法区 重点在于区分出来方法区，堆，栈的区别和使用</vt:lpstr>
      <vt:lpstr>栈、堆、方法区的交互关系</vt:lpstr>
      <vt:lpstr>   对象的访问定位 </vt:lpstr>
      <vt:lpstr>JVM之堆体系结构</vt:lpstr>
      <vt:lpstr>JVM 之堆内存结构|1.7 1.8 区别详解</vt:lpstr>
      <vt:lpstr>对象内存分配流程图</vt:lpstr>
      <vt:lpstr>什么是JVM</vt:lpstr>
      <vt:lpstr>怎么确定垃圾？</vt:lpstr>
      <vt:lpstr>JVM中如何理解强引用、软引用、弱引用、虚引用？ </vt:lpstr>
      <vt:lpstr>垃圾回收算法</vt:lpstr>
      <vt:lpstr>垃圾收集器</vt:lpstr>
      <vt:lpstr>十种垃圾收集器都用的什么算法？？</vt:lpstr>
      <vt:lpstr>Serial收集器</vt:lpstr>
      <vt:lpstr>ParNew收集器</vt:lpstr>
      <vt:lpstr>Parallel Scavenge收集器，Parallel Old收集器 Parallel Old是Parallel Scavenge收集器的老年代版本,是一个多线程收集器、使用标记-整理算法,JDK1.6中开始提供。</vt:lpstr>
      <vt:lpstr>CMS收集器</vt:lpstr>
      <vt:lpstr>G1分区的概念在G1之前的垃圾收集器，将堆区主要划分了Eden区，Old区，Survivor区。其中对于Eden，Survivor对回收过程来说叫做“年轻代垃圾收集”。并且年轻代和老年代都分别是连续的内存空间。G1将堆分成了若干Region,以下和”分区”代表同一概念。Region的大小可以通过G1HeapRegionSize参数进行设置，其必须是2的幂，范围允许为1Mb到32Mb。 JVM的会基于堆内存的初始值和最大值的平均数计算分区的尺寸，平均的堆尺寸会分出约2000个Region。分区大小一旦设置，则启动之后不会再变化。如下图简单画了下G1分区模型。  https://www.cnblogs.com/GrimMjx/p/12234564.html </vt:lpstr>
      <vt:lpstr>G1收集器（整堆收集器）</vt:lpstr>
      <vt:lpstr>总结G1垃圾回收的参数 XX:+UseG1GC：设置使用G1垃圾回收器 -XX:MaxGCPauseMills：设定系统停顿时间，默认200ms -XX:G1HeapRegionSize：设置区域划分的个数和大小，默认堆大小/2048 -XX:G1NewSizePercent：用来设置新生代初始占比的，默认值为5%即可。 -XX:G1MaxNewSizePercent：用来设置新生代最大占比的，默认值为60%即可。 -XX:SurvivorRatio=8：设置新生代Region区域中Eden和Survivor的比例，默认8:1:1 -XX:InitiatingHeapOccupancyPercent：设置Mixed GC的比例，默认45% -XX:G1MixedGCCountTarget：混合回收阶段最多允许G1执行回收的次数，默认是8次。 -XX:G1HeapWastePercent：默认值5%，Mixed GC时空出来的Region大于5%，就停止混合回收。 -XX:G1MixedGCLiveThresholdPercent：默认值是85%，确定要回收的Region的时候，必须是存活对象低于85%的Region才可以回收。 </vt:lpstr>
      <vt:lpstr>ZGC垃圾收集器 ZGC概述在JDK 11当中，加入了实验性质的ZGC。它的回收耗时平均不到2毫秒。它是一款低停顿高并发的收集器。ZGC几乎在所有地方并发执行的，除了初始标记的是STW的。所以停顿时间几乎就耗费在初始标记上，这部分的实际是非常少的。那么其他阶段是怎么做到可以并发执行的呢？ZGC主要新增了两项技术，一个是着色指针Colored Pointer，另一个是读屏障Load Barrier。ZGC 是一个并发、基于区域（region）、增量式压缩的收集器。Stop-The-World 阶段只会在根对象扫描（root scanning）阶段发生，这样的话 GC 暂停时间并不会随着堆和存活对象的数量而增加。</vt:lpstr>
      <vt:lpstr>JVM调优调的是什么？？？</vt:lpstr>
      <vt:lpstr>GC日志分析</vt:lpstr>
      <vt:lpstr>PowerPoint 演示文稿</vt:lpstr>
      <vt:lpstr>举例说明</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什么是JVM </dc:title>
  <dc:creator>梦痕 飞雪</dc:creator>
  <cp:lastModifiedBy>梦痕 飞雪</cp:lastModifiedBy>
  <cp:revision>54</cp:revision>
  <dcterms:created xsi:type="dcterms:W3CDTF">2021-06-11T03:09:49Z</dcterms:created>
  <dcterms:modified xsi:type="dcterms:W3CDTF">2021-06-16T10:28:57Z</dcterms:modified>
</cp:coreProperties>
</file>